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81" r:id="rId5"/>
    <p:sldId id="283" r:id="rId6"/>
    <p:sldId id="285" r:id="rId7"/>
    <p:sldId id="284" r:id="rId8"/>
    <p:sldId id="259" r:id="rId9"/>
    <p:sldId id="286" r:id="rId10"/>
    <p:sldId id="260" r:id="rId11"/>
    <p:sldId id="287" r:id="rId12"/>
    <p:sldId id="288" r:id="rId13"/>
    <p:sldId id="289" r:id="rId14"/>
    <p:sldId id="262" r:id="rId15"/>
    <p:sldId id="261" r:id="rId16"/>
    <p:sldId id="290" r:id="rId17"/>
    <p:sldId id="291" r:id="rId18"/>
    <p:sldId id="292" r:id="rId19"/>
    <p:sldId id="293" r:id="rId20"/>
    <p:sldId id="310" r:id="rId21"/>
    <p:sldId id="263" r:id="rId22"/>
    <p:sldId id="265" r:id="rId23"/>
    <p:sldId id="311" r:id="rId24"/>
    <p:sldId id="312" r:id="rId25"/>
    <p:sldId id="297" r:id="rId26"/>
    <p:sldId id="298" r:id="rId27"/>
    <p:sldId id="299" r:id="rId28"/>
    <p:sldId id="300" r:id="rId29"/>
    <p:sldId id="301" r:id="rId30"/>
    <p:sldId id="302" r:id="rId31"/>
    <p:sldId id="303" r:id="rId32"/>
    <p:sldId id="304" r:id="rId33"/>
    <p:sldId id="305" r:id="rId34"/>
    <p:sldId id="306" r:id="rId35"/>
    <p:sldId id="307" r:id="rId36"/>
    <p:sldId id="266" r:id="rId37"/>
    <p:sldId id="309" r:id="rId38"/>
    <p:sldId id="308" r:id="rId39"/>
    <p:sldId id="313" r:id="rId40"/>
    <p:sldId id="314" r:id="rId41"/>
    <p:sldId id="315" r:id="rId42"/>
    <p:sldId id="317" r:id="rId43"/>
    <p:sldId id="267" r:id="rId44"/>
    <p:sldId id="316" r:id="rId45"/>
    <p:sldId id="320" r:id="rId46"/>
    <p:sldId id="322" r:id="rId47"/>
    <p:sldId id="318" r:id="rId48"/>
    <p:sldId id="319" r:id="rId49"/>
    <p:sldId id="268" r:id="rId50"/>
    <p:sldId id="323" r:id="rId51"/>
    <p:sldId id="324" r:id="rId52"/>
    <p:sldId id="325" r:id="rId53"/>
    <p:sldId id="326" r:id="rId54"/>
    <p:sldId id="328" r:id="rId55"/>
    <p:sldId id="327" r:id="rId56"/>
    <p:sldId id="329" r:id="rId57"/>
    <p:sldId id="321" r:id="rId5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93" d="100"/>
          <a:sy n="93" d="100"/>
        </p:scale>
        <p:origin x="293"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F7A2-29D9-4C94-8CC8-B53B1F5412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E49BB9A0-C43B-4916-B384-ED8E7980FA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8B88BFB7-3943-40DA-800B-A8319E0D83A3}"/>
              </a:ext>
            </a:extLst>
          </p:cNvPr>
          <p:cNvSpPr>
            <a:spLocks noGrp="1"/>
          </p:cNvSpPr>
          <p:nvPr>
            <p:ph type="dt" sz="half" idx="10"/>
          </p:nvPr>
        </p:nvSpPr>
        <p:spPr/>
        <p:txBody>
          <a:bodyPr/>
          <a:lstStyle/>
          <a:p>
            <a:fld id="{3191932A-5A5D-41CF-B1DF-493F37005B6B}" type="datetimeFigureOut">
              <a:rPr lang="fr-FR" smtClean="0"/>
              <a:t>28/03/2023</a:t>
            </a:fld>
            <a:endParaRPr lang="fr-FR"/>
          </a:p>
        </p:txBody>
      </p:sp>
      <p:sp>
        <p:nvSpPr>
          <p:cNvPr id="5" name="Footer Placeholder 4">
            <a:extLst>
              <a:ext uri="{FF2B5EF4-FFF2-40B4-BE49-F238E27FC236}">
                <a16:creationId xmlns:a16="http://schemas.microsoft.com/office/drawing/2014/main" id="{ADCDFCB3-FC30-46C9-9932-8433E2F0F181}"/>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1622DE44-83CD-40A3-B892-28260B878C2D}"/>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2792285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F2C18-DF06-43DA-BC81-FC021F70DA77}"/>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3EDF11D8-2359-4745-8FCD-3D7179A413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6E97CAD4-2DBD-4AA1-8D11-B6B944F324EC}"/>
              </a:ext>
            </a:extLst>
          </p:cNvPr>
          <p:cNvSpPr>
            <a:spLocks noGrp="1"/>
          </p:cNvSpPr>
          <p:nvPr>
            <p:ph type="dt" sz="half" idx="10"/>
          </p:nvPr>
        </p:nvSpPr>
        <p:spPr/>
        <p:txBody>
          <a:bodyPr/>
          <a:lstStyle/>
          <a:p>
            <a:fld id="{3191932A-5A5D-41CF-B1DF-493F37005B6B}" type="datetimeFigureOut">
              <a:rPr lang="fr-FR" smtClean="0"/>
              <a:t>28/03/2023</a:t>
            </a:fld>
            <a:endParaRPr lang="fr-FR"/>
          </a:p>
        </p:txBody>
      </p:sp>
      <p:sp>
        <p:nvSpPr>
          <p:cNvPr id="5" name="Footer Placeholder 4">
            <a:extLst>
              <a:ext uri="{FF2B5EF4-FFF2-40B4-BE49-F238E27FC236}">
                <a16:creationId xmlns:a16="http://schemas.microsoft.com/office/drawing/2014/main" id="{E54A50D4-7C24-4C58-9DAB-3CF632517A5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262D7B1C-3F02-4592-927C-2479C7ED0919}"/>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1349212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BEAEC3-321D-4C5A-8236-30B6846ECB3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5B6721E2-0E16-423E-A8F3-7084BD5E78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C6BF6847-6EBA-4509-B13F-4A756E820A5D}"/>
              </a:ext>
            </a:extLst>
          </p:cNvPr>
          <p:cNvSpPr>
            <a:spLocks noGrp="1"/>
          </p:cNvSpPr>
          <p:nvPr>
            <p:ph type="dt" sz="half" idx="10"/>
          </p:nvPr>
        </p:nvSpPr>
        <p:spPr/>
        <p:txBody>
          <a:bodyPr/>
          <a:lstStyle/>
          <a:p>
            <a:fld id="{3191932A-5A5D-41CF-B1DF-493F37005B6B}" type="datetimeFigureOut">
              <a:rPr lang="fr-FR" smtClean="0"/>
              <a:t>28/03/2023</a:t>
            </a:fld>
            <a:endParaRPr lang="fr-FR"/>
          </a:p>
        </p:txBody>
      </p:sp>
      <p:sp>
        <p:nvSpPr>
          <p:cNvPr id="5" name="Footer Placeholder 4">
            <a:extLst>
              <a:ext uri="{FF2B5EF4-FFF2-40B4-BE49-F238E27FC236}">
                <a16:creationId xmlns:a16="http://schemas.microsoft.com/office/drawing/2014/main" id="{EA5CDC8A-0846-4240-8579-613B4967CA7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913F975-55C1-48A8-8458-03FA4A461242}"/>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53879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81C2C-EB30-4106-88A9-6408D56715E6}"/>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A00B0E10-7C16-4100-AD19-B6CEE19FB0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CF9DCDFD-0988-49E3-A3EA-3210B283DE91}"/>
              </a:ext>
            </a:extLst>
          </p:cNvPr>
          <p:cNvSpPr>
            <a:spLocks noGrp="1"/>
          </p:cNvSpPr>
          <p:nvPr>
            <p:ph type="dt" sz="half" idx="10"/>
          </p:nvPr>
        </p:nvSpPr>
        <p:spPr/>
        <p:txBody>
          <a:bodyPr/>
          <a:lstStyle/>
          <a:p>
            <a:fld id="{3191932A-5A5D-41CF-B1DF-493F37005B6B}" type="datetimeFigureOut">
              <a:rPr lang="fr-FR" smtClean="0"/>
              <a:t>28/03/2023</a:t>
            </a:fld>
            <a:endParaRPr lang="fr-FR"/>
          </a:p>
        </p:txBody>
      </p:sp>
      <p:sp>
        <p:nvSpPr>
          <p:cNvPr id="5" name="Footer Placeholder 4">
            <a:extLst>
              <a:ext uri="{FF2B5EF4-FFF2-40B4-BE49-F238E27FC236}">
                <a16:creationId xmlns:a16="http://schemas.microsoft.com/office/drawing/2014/main" id="{F8ACD047-4792-4E72-818B-6AD1B9C54189}"/>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BEE0F1C3-9E66-4627-B5DF-A4726F73D6CA}"/>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711282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1442A-36E2-4CA9-B503-49D2B9DE82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D3893696-BC4D-4A7B-9321-02092AC18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F55402-0B26-4F49-B0A9-C50226800112}"/>
              </a:ext>
            </a:extLst>
          </p:cNvPr>
          <p:cNvSpPr>
            <a:spLocks noGrp="1"/>
          </p:cNvSpPr>
          <p:nvPr>
            <p:ph type="dt" sz="half" idx="10"/>
          </p:nvPr>
        </p:nvSpPr>
        <p:spPr/>
        <p:txBody>
          <a:bodyPr/>
          <a:lstStyle/>
          <a:p>
            <a:fld id="{3191932A-5A5D-41CF-B1DF-493F37005B6B}" type="datetimeFigureOut">
              <a:rPr lang="fr-FR" smtClean="0"/>
              <a:t>28/03/2023</a:t>
            </a:fld>
            <a:endParaRPr lang="fr-FR"/>
          </a:p>
        </p:txBody>
      </p:sp>
      <p:sp>
        <p:nvSpPr>
          <p:cNvPr id="5" name="Footer Placeholder 4">
            <a:extLst>
              <a:ext uri="{FF2B5EF4-FFF2-40B4-BE49-F238E27FC236}">
                <a16:creationId xmlns:a16="http://schemas.microsoft.com/office/drawing/2014/main" id="{543E4D60-EEA4-47A4-9A18-5ABD847527E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AF8B85EA-495D-4E10-B8C9-1BBC5EB9156A}"/>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2919754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3413C-AC8F-4DEC-B801-7EED6FA22BE3}"/>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35D7CF45-E119-42BB-92D1-D6D039931F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8096A301-BE0A-42C9-A3C1-41B9124D94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B8AFC122-2CB1-49E2-A9A1-A50E14C70154}"/>
              </a:ext>
            </a:extLst>
          </p:cNvPr>
          <p:cNvSpPr>
            <a:spLocks noGrp="1"/>
          </p:cNvSpPr>
          <p:nvPr>
            <p:ph type="dt" sz="half" idx="10"/>
          </p:nvPr>
        </p:nvSpPr>
        <p:spPr/>
        <p:txBody>
          <a:bodyPr/>
          <a:lstStyle/>
          <a:p>
            <a:fld id="{3191932A-5A5D-41CF-B1DF-493F37005B6B}" type="datetimeFigureOut">
              <a:rPr lang="fr-FR" smtClean="0"/>
              <a:t>28/03/2023</a:t>
            </a:fld>
            <a:endParaRPr lang="fr-FR"/>
          </a:p>
        </p:txBody>
      </p:sp>
      <p:sp>
        <p:nvSpPr>
          <p:cNvPr id="6" name="Footer Placeholder 5">
            <a:extLst>
              <a:ext uri="{FF2B5EF4-FFF2-40B4-BE49-F238E27FC236}">
                <a16:creationId xmlns:a16="http://schemas.microsoft.com/office/drawing/2014/main" id="{5C834592-8DF7-4281-B16A-ED7DF207E550}"/>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330261EF-2A85-4C04-B3FA-665C60DBE28F}"/>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1438821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333A6-80EC-4489-AE5C-DBD2ECA396C4}"/>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A6C26939-A0EE-4978-AC33-21206D81FA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486F97-AC54-467C-93D1-C0B282A52F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1B85223B-2DEC-4845-BFED-42FB19FDCF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6924AE-96C6-4B9E-A53F-5ACD2F4335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18D76173-A7A0-44B9-A6B2-9A93600ADDFE}"/>
              </a:ext>
            </a:extLst>
          </p:cNvPr>
          <p:cNvSpPr>
            <a:spLocks noGrp="1"/>
          </p:cNvSpPr>
          <p:nvPr>
            <p:ph type="dt" sz="half" idx="10"/>
          </p:nvPr>
        </p:nvSpPr>
        <p:spPr/>
        <p:txBody>
          <a:bodyPr/>
          <a:lstStyle/>
          <a:p>
            <a:fld id="{3191932A-5A5D-41CF-B1DF-493F37005B6B}" type="datetimeFigureOut">
              <a:rPr lang="fr-FR" smtClean="0"/>
              <a:t>28/03/2023</a:t>
            </a:fld>
            <a:endParaRPr lang="fr-FR"/>
          </a:p>
        </p:txBody>
      </p:sp>
      <p:sp>
        <p:nvSpPr>
          <p:cNvPr id="8" name="Footer Placeholder 7">
            <a:extLst>
              <a:ext uri="{FF2B5EF4-FFF2-40B4-BE49-F238E27FC236}">
                <a16:creationId xmlns:a16="http://schemas.microsoft.com/office/drawing/2014/main" id="{05CA717C-1BE1-4064-89A3-32A4A75B9C75}"/>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B10E0955-A179-42E5-911C-AC49B6E0E579}"/>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498803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FE41F-3722-4A16-937A-426271DA5C73}"/>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66D0CF6F-9561-462C-8E71-A8BD51774B0C}"/>
              </a:ext>
            </a:extLst>
          </p:cNvPr>
          <p:cNvSpPr>
            <a:spLocks noGrp="1"/>
          </p:cNvSpPr>
          <p:nvPr>
            <p:ph type="dt" sz="half" idx="10"/>
          </p:nvPr>
        </p:nvSpPr>
        <p:spPr/>
        <p:txBody>
          <a:bodyPr/>
          <a:lstStyle/>
          <a:p>
            <a:fld id="{3191932A-5A5D-41CF-B1DF-493F37005B6B}" type="datetimeFigureOut">
              <a:rPr lang="fr-FR" smtClean="0"/>
              <a:t>28/03/2023</a:t>
            </a:fld>
            <a:endParaRPr lang="fr-FR"/>
          </a:p>
        </p:txBody>
      </p:sp>
      <p:sp>
        <p:nvSpPr>
          <p:cNvPr id="4" name="Footer Placeholder 3">
            <a:extLst>
              <a:ext uri="{FF2B5EF4-FFF2-40B4-BE49-F238E27FC236}">
                <a16:creationId xmlns:a16="http://schemas.microsoft.com/office/drawing/2014/main" id="{E604D67F-DC7E-4948-806C-B856F8F0A9A5}"/>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A551D46-D17B-40F8-A2E2-F6896AB0AA26}"/>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4236352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255123-A685-4276-BC6E-619E7DA10FC8}"/>
              </a:ext>
            </a:extLst>
          </p:cNvPr>
          <p:cNvSpPr>
            <a:spLocks noGrp="1"/>
          </p:cNvSpPr>
          <p:nvPr>
            <p:ph type="dt" sz="half" idx="10"/>
          </p:nvPr>
        </p:nvSpPr>
        <p:spPr/>
        <p:txBody>
          <a:bodyPr/>
          <a:lstStyle/>
          <a:p>
            <a:fld id="{3191932A-5A5D-41CF-B1DF-493F37005B6B}" type="datetimeFigureOut">
              <a:rPr lang="fr-FR" smtClean="0"/>
              <a:t>28/03/2023</a:t>
            </a:fld>
            <a:endParaRPr lang="fr-FR"/>
          </a:p>
        </p:txBody>
      </p:sp>
      <p:sp>
        <p:nvSpPr>
          <p:cNvPr id="3" name="Footer Placeholder 2">
            <a:extLst>
              <a:ext uri="{FF2B5EF4-FFF2-40B4-BE49-F238E27FC236}">
                <a16:creationId xmlns:a16="http://schemas.microsoft.com/office/drawing/2014/main" id="{60D18139-EE3C-4381-BEC5-D18F0AE50421}"/>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455C38A7-11EB-440E-A286-6B31062D0D1A}"/>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2829517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1DB7F-94EB-4C1F-9FED-F0B84E0F50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C6C6EFD8-47CD-429D-BECF-E4139D32A3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E12B3D3-9A6E-4EA8-9207-5218C617C3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64EE5E-70A0-48B3-BC28-A60198A1FE63}"/>
              </a:ext>
            </a:extLst>
          </p:cNvPr>
          <p:cNvSpPr>
            <a:spLocks noGrp="1"/>
          </p:cNvSpPr>
          <p:nvPr>
            <p:ph type="dt" sz="half" idx="10"/>
          </p:nvPr>
        </p:nvSpPr>
        <p:spPr/>
        <p:txBody>
          <a:bodyPr/>
          <a:lstStyle/>
          <a:p>
            <a:fld id="{3191932A-5A5D-41CF-B1DF-493F37005B6B}" type="datetimeFigureOut">
              <a:rPr lang="fr-FR" smtClean="0"/>
              <a:t>28/03/2023</a:t>
            </a:fld>
            <a:endParaRPr lang="fr-FR"/>
          </a:p>
        </p:txBody>
      </p:sp>
      <p:sp>
        <p:nvSpPr>
          <p:cNvPr id="6" name="Footer Placeholder 5">
            <a:extLst>
              <a:ext uri="{FF2B5EF4-FFF2-40B4-BE49-F238E27FC236}">
                <a16:creationId xmlns:a16="http://schemas.microsoft.com/office/drawing/2014/main" id="{48BEB30C-C6E0-48FD-9E0D-4E186B5F509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CB537D1E-709B-474F-B808-4291FBF7DA06}"/>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476547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C329-2A59-4157-8065-CEA8AFFD6C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76B4DD9C-E15C-4C7E-8651-8672A1A4CF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339BE39C-25D5-4E25-AD54-3EC15874BA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CCE4B1-E564-45BA-8EEB-E9EB6CD2E463}"/>
              </a:ext>
            </a:extLst>
          </p:cNvPr>
          <p:cNvSpPr>
            <a:spLocks noGrp="1"/>
          </p:cNvSpPr>
          <p:nvPr>
            <p:ph type="dt" sz="half" idx="10"/>
          </p:nvPr>
        </p:nvSpPr>
        <p:spPr/>
        <p:txBody>
          <a:bodyPr/>
          <a:lstStyle/>
          <a:p>
            <a:fld id="{3191932A-5A5D-41CF-B1DF-493F37005B6B}" type="datetimeFigureOut">
              <a:rPr lang="fr-FR" smtClean="0"/>
              <a:t>28/03/2023</a:t>
            </a:fld>
            <a:endParaRPr lang="fr-FR"/>
          </a:p>
        </p:txBody>
      </p:sp>
      <p:sp>
        <p:nvSpPr>
          <p:cNvPr id="6" name="Footer Placeholder 5">
            <a:extLst>
              <a:ext uri="{FF2B5EF4-FFF2-40B4-BE49-F238E27FC236}">
                <a16:creationId xmlns:a16="http://schemas.microsoft.com/office/drawing/2014/main" id="{6ED409C7-3C02-4DFB-8428-D65F980BDB48}"/>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6D014F1-F050-4F1A-9BFB-BC49BA43B43E}"/>
              </a:ext>
            </a:extLst>
          </p:cNvPr>
          <p:cNvSpPr>
            <a:spLocks noGrp="1"/>
          </p:cNvSpPr>
          <p:nvPr>
            <p:ph type="sldNum" sz="quarter" idx="12"/>
          </p:nvPr>
        </p:nvSpPr>
        <p:spPr/>
        <p:txBody>
          <a:bodyPr/>
          <a:lstStyle/>
          <a:p>
            <a:fld id="{98B23261-19EA-4A90-961C-0955F684DB1B}" type="slidenum">
              <a:rPr lang="fr-FR" smtClean="0"/>
              <a:t>‹#›</a:t>
            </a:fld>
            <a:endParaRPr lang="fr-FR"/>
          </a:p>
        </p:txBody>
      </p:sp>
    </p:spTree>
    <p:extLst>
      <p:ext uri="{BB962C8B-B14F-4D97-AF65-F5344CB8AC3E}">
        <p14:creationId xmlns:p14="http://schemas.microsoft.com/office/powerpoint/2010/main" val="3331317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0E3C55-512F-4499-98F1-7E4F91366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BCFC4EFC-E120-4CC1-9DD0-C1754D6F87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8D8F5FE6-BED4-4B01-88C1-9E2286783B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91932A-5A5D-41CF-B1DF-493F37005B6B}" type="datetimeFigureOut">
              <a:rPr lang="fr-FR" smtClean="0"/>
              <a:t>28/03/2023</a:t>
            </a:fld>
            <a:endParaRPr lang="fr-FR"/>
          </a:p>
        </p:txBody>
      </p:sp>
      <p:sp>
        <p:nvSpPr>
          <p:cNvPr id="5" name="Footer Placeholder 4">
            <a:extLst>
              <a:ext uri="{FF2B5EF4-FFF2-40B4-BE49-F238E27FC236}">
                <a16:creationId xmlns:a16="http://schemas.microsoft.com/office/drawing/2014/main" id="{38FFDAEC-3B79-4A13-A82F-97B24ACA97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6A460B9B-DC55-4626-88CE-4785C64BB1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B23261-19EA-4A90-961C-0955F684DB1B}" type="slidenum">
              <a:rPr lang="fr-FR" smtClean="0"/>
              <a:t>‹#›</a:t>
            </a:fld>
            <a:endParaRPr lang="fr-FR"/>
          </a:p>
        </p:txBody>
      </p:sp>
    </p:spTree>
    <p:extLst>
      <p:ext uri="{BB962C8B-B14F-4D97-AF65-F5344CB8AC3E}">
        <p14:creationId xmlns:p14="http://schemas.microsoft.com/office/powerpoint/2010/main" val="2290129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mailto:matthewsilk@outlook.com"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ETDEM-project/CEFE_Networks_Course" TargetMode="Externa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hyperlink" Target="https://igraph.org/r/html/latest/"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igraph.org/r/html/latest/"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016/j.anbehav.2017.08.029" TargetMode="Externa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hyperlink" Target="https://doi.org/10.1101/2021.12.20.473541" TargetMode="External"/><Relationship Id="rId4" Type="http://schemas.openxmlformats.org/officeDocument/2006/relationships/hyperlink" Target="https://doi.org/10.1016/j.anbehav.2017.08.029"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jpg"/></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26.jpg"/></Relationships>
</file>

<file path=ppt/slides/_rels/slide3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NETDEM-project/CEFE_Networks_Course" TargetMode="Externa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png"/><Relationship Id="rId10" Type="http://schemas.openxmlformats.org/officeDocument/2006/relationships/image" Target="../media/image12.jpg"/><Relationship Id="rId4" Type="http://schemas.openxmlformats.org/officeDocument/2006/relationships/image" Target="../media/image6.jpeg"/><Relationship Id="rId9"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8B91E0-12AF-4CF5-AE63-55594221DBB0}"/>
              </a:ext>
            </a:extLst>
          </p:cNvPr>
          <p:cNvSpPr txBox="1"/>
          <p:nvPr/>
        </p:nvSpPr>
        <p:spPr>
          <a:xfrm>
            <a:off x="0" y="418011"/>
            <a:ext cx="12192000" cy="553998"/>
          </a:xfrm>
          <a:prstGeom prst="rect">
            <a:avLst/>
          </a:prstGeom>
          <a:solidFill>
            <a:schemeClr val="tx1">
              <a:lumMod val="75000"/>
              <a:lumOff val="25000"/>
            </a:schemeClr>
          </a:solidFill>
        </p:spPr>
        <p:txBody>
          <a:bodyPr wrap="square" rtlCol="0">
            <a:spAutoFit/>
          </a:bodyPr>
          <a:lstStyle/>
          <a:p>
            <a:pPr algn="ctr"/>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5" name="Picture 4">
            <a:extLst>
              <a:ext uri="{FF2B5EF4-FFF2-40B4-BE49-F238E27FC236}">
                <a16:creationId xmlns:a16="http://schemas.microsoft.com/office/drawing/2014/main" id="{7051FC9E-E48B-4B6F-AE7B-A90F566C1AA0}"/>
              </a:ext>
            </a:extLst>
          </p:cNvPr>
          <p:cNvPicPr>
            <a:picLocks noChangeAspect="1"/>
          </p:cNvPicPr>
          <p:nvPr/>
        </p:nvPicPr>
        <p:blipFill rotWithShape="1">
          <a:blip r:embed="rId2"/>
          <a:srcRect t="73163" r="50000" b="12159"/>
          <a:stretch/>
        </p:blipFill>
        <p:spPr>
          <a:xfrm>
            <a:off x="-660798" y="1698521"/>
            <a:ext cx="13513596" cy="3021528"/>
          </a:xfrm>
          <a:prstGeom prst="rect">
            <a:avLst/>
          </a:prstGeom>
        </p:spPr>
      </p:pic>
      <p:pic>
        <p:nvPicPr>
          <p:cNvPr id="6" name="Picture 5" descr="Logo&#10;&#10;Description automatically generated">
            <a:extLst>
              <a:ext uri="{FF2B5EF4-FFF2-40B4-BE49-F238E27FC236}">
                <a16:creationId xmlns:a16="http://schemas.microsoft.com/office/drawing/2014/main" id="{2DAB65CE-619D-4510-83D3-DD5779FEAC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7504" y="5312512"/>
            <a:ext cx="1540326" cy="1494143"/>
          </a:xfrm>
          <a:prstGeom prst="rect">
            <a:avLst/>
          </a:prstGeom>
        </p:spPr>
      </p:pic>
      <p:pic>
        <p:nvPicPr>
          <p:cNvPr id="7" name="Picture 6">
            <a:extLst>
              <a:ext uri="{FF2B5EF4-FFF2-40B4-BE49-F238E27FC236}">
                <a16:creationId xmlns:a16="http://schemas.microsoft.com/office/drawing/2014/main" id="{3EEB555E-1466-484A-876E-7432B8B308FD}"/>
              </a:ext>
            </a:extLst>
          </p:cNvPr>
          <p:cNvPicPr>
            <a:picLocks noChangeAspect="1"/>
          </p:cNvPicPr>
          <p:nvPr/>
        </p:nvPicPr>
        <p:blipFill>
          <a:blip r:embed="rId4"/>
          <a:stretch>
            <a:fillRect/>
          </a:stretch>
        </p:blipFill>
        <p:spPr>
          <a:xfrm>
            <a:off x="7957536" y="5246240"/>
            <a:ext cx="2345797" cy="1563864"/>
          </a:xfrm>
          <a:prstGeom prst="rect">
            <a:avLst/>
          </a:prstGeom>
        </p:spPr>
      </p:pic>
      <p:sp>
        <p:nvSpPr>
          <p:cNvPr id="8" name="TextBox 7">
            <a:extLst>
              <a:ext uri="{FF2B5EF4-FFF2-40B4-BE49-F238E27FC236}">
                <a16:creationId xmlns:a16="http://schemas.microsoft.com/office/drawing/2014/main" id="{25CCCE7A-B028-4A63-9AED-F0B3CC8B074F}"/>
              </a:ext>
            </a:extLst>
          </p:cNvPr>
          <p:cNvSpPr txBox="1"/>
          <p:nvPr/>
        </p:nvSpPr>
        <p:spPr>
          <a:xfrm>
            <a:off x="348342" y="5511791"/>
            <a:ext cx="6731726" cy="830997"/>
          </a:xfrm>
          <a:prstGeom prst="rect">
            <a:avLst/>
          </a:prstGeom>
          <a:noFill/>
        </p:spPr>
        <p:txBody>
          <a:bodyPr wrap="square" rtlCol="0">
            <a:spAutoFit/>
          </a:bodyPr>
          <a:lstStyle/>
          <a:p>
            <a:r>
              <a:rPr lang="en-US" sz="2400" b="1" dirty="0"/>
              <a:t>Matthew Silk</a:t>
            </a:r>
          </a:p>
          <a:p>
            <a:r>
              <a:rPr lang="en-US" sz="2400" b="1" dirty="0">
                <a:hlinkClick r:id="rId5"/>
              </a:rPr>
              <a:t>matthewsilk@outlook.com</a:t>
            </a:r>
            <a:endParaRPr lang="en-US" sz="2400" b="1" dirty="0"/>
          </a:p>
        </p:txBody>
      </p:sp>
    </p:spTree>
    <p:extLst>
      <p:ext uri="{BB962C8B-B14F-4D97-AF65-F5344CB8AC3E}">
        <p14:creationId xmlns:p14="http://schemas.microsoft.com/office/powerpoint/2010/main" val="2739774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E03F83DF-0EF5-4E3E-BB64-2B49E99EE595}"/>
              </a:ext>
            </a:extLst>
          </p:cNvPr>
          <p:cNvCxnSpPr>
            <a:cxnSpLocks/>
          </p:cNvCxnSpPr>
          <p:nvPr/>
        </p:nvCxnSpPr>
        <p:spPr>
          <a:xfrm flipV="1">
            <a:off x="9448800" y="2381719"/>
            <a:ext cx="437733" cy="76486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19DBD7E-000B-4B5B-84C9-01AA91971928}"/>
              </a:ext>
            </a:extLst>
          </p:cNvPr>
          <p:cNvCxnSpPr>
            <a:cxnSpLocks/>
          </p:cNvCxnSpPr>
          <p:nvPr/>
        </p:nvCxnSpPr>
        <p:spPr>
          <a:xfrm>
            <a:off x="9886533" y="2366704"/>
            <a:ext cx="664482" cy="163716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A8B86F-F3A8-44BE-BD41-053F72546059}"/>
              </a:ext>
            </a:extLst>
          </p:cNvPr>
          <p:cNvCxnSpPr>
            <a:cxnSpLocks/>
          </p:cNvCxnSpPr>
          <p:nvPr/>
        </p:nvCxnSpPr>
        <p:spPr>
          <a:xfrm flipH="1" flipV="1">
            <a:off x="9886533" y="2366705"/>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B6856AB0-6C04-4516-A2AE-E8154A0B9C78}"/>
              </a:ext>
            </a:extLst>
          </p:cNvPr>
          <p:cNvSpPr txBox="1"/>
          <p:nvPr/>
        </p:nvSpPr>
        <p:spPr>
          <a:xfrm>
            <a:off x="182880" y="870857"/>
            <a:ext cx="11686903" cy="461665"/>
          </a:xfrm>
          <a:prstGeom prst="rect">
            <a:avLst/>
          </a:prstGeom>
          <a:noFill/>
        </p:spPr>
        <p:txBody>
          <a:bodyPr wrap="square" rtlCol="0">
            <a:spAutoFit/>
          </a:bodyPr>
          <a:lstStyle/>
          <a:p>
            <a:pPr marL="457200" indent="-457200">
              <a:buFont typeface="+mj-lt"/>
              <a:buAutoNum type="arabicPeriod" startAt="2"/>
            </a:pPr>
            <a:r>
              <a:rPr lang="en-US" sz="2400" b="1" dirty="0"/>
              <a:t>What do network datasets look like?</a:t>
            </a:r>
            <a:endParaRPr lang="en-US" sz="2400" b="1" i="1" dirty="0"/>
          </a:p>
        </p:txBody>
      </p:sp>
      <p:cxnSp>
        <p:nvCxnSpPr>
          <p:cNvPr id="9" name="Straight Connector 8">
            <a:extLst>
              <a:ext uri="{FF2B5EF4-FFF2-40B4-BE49-F238E27FC236}">
                <a16:creationId xmlns:a16="http://schemas.microsoft.com/office/drawing/2014/main" id="{BE77C5B3-FC42-4B9F-A93E-A3E197BF8845}"/>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B747561-CD53-471F-8727-62D464E453AB}"/>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16C30D7C-711E-4690-9E80-85DFF190F8A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E246FA38-AE4C-4963-827D-BC8D5F8D31B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C4FAE70E-3C9D-4E4D-8DC1-7F89D2FA8008}"/>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896D7B1-5A6E-4B56-9A55-4A51D30B8F7D}"/>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47B5451-2C0B-4D6A-A94C-300DDE1DC880}"/>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D66427E4-CABD-4573-BAC9-150C1A34699D}"/>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FEABE413-DBC1-4F07-9E8E-EBA485A3D6C7}"/>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295004E-0AF6-4349-96B5-DAF9D08210E3}"/>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B1464EF-C1E6-47A0-8CB5-CDE10BB0325C}"/>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2B864A9-774D-4E1C-9AEE-6B5F477EC72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BC7D62D-24B5-4100-A76A-022523232915}"/>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1D8DD48-A5FF-473D-9CF1-B01BF20C4E6C}"/>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B77CB8-394C-43E9-AB5F-F2F2719CC4B6}"/>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4A2D8DD-0F49-48AE-B18F-E8FF2327A161}"/>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7A2CAFA8-64A8-44FC-9276-5A9CC006C254}"/>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CF1E7E11-1BA7-40A9-BE7F-D5BB076AFDC2}"/>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72360B70-CFB3-4E01-802F-5337F0132C2E}"/>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34015175-14A7-4D7D-AD07-C7BA94F9FC94}"/>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4" name="TextBox 33">
            <a:extLst>
              <a:ext uri="{FF2B5EF4-FFF2-40B4-BE49-F238E27FC236}">
                <a16:creationId xmlns:a16="http://schemas.microsoft.com/office/drawing/2014/main" id="{0690B235-4B9B-496A-A8CF-4B3FF77DB6C6}"/>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5" name="TextBox 34">
            <a:extLst>
              <a:ext uri="{FF2B5EF4-FFF2-40B4-BE49-F238E27FC236}">
                <a16:creationId xmlns:a16="http://schemas.microsoft.com/office/drawing/2014/main" id="{CB84DD6A-AE78-495D-B5D8-40D4C59DD5CB}"/>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768CCC50-1ECD-4C5B-BFE8-CCE52E048855}"/>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sp>
        <p:nvSpPr>
          <p:cNvPr id="37" name="TextBox 36">
            <a:extLst>
              <a:ext uri="{FF2B5EF4-FFF2-40B4-BE49-F238E27FC236}">
                <a16:creationId xmlns:a16="http://schemas.microsoft.com/office/drawing/2014/main" id="{C26563E6-45BA-4EB8-84DF-561B725A1BBA}"/>
              </a:ext>
            </a:extLst>
          </p:cNvPr>
          <p:cNvSpPr txBox="1"/>
          <p:nvPr/>
        </p:nvSpPr>
        <p:spPr>
          <a:xfrm>
            <a:off x="572283" y="1577124"/>
            <a:ext cx="7146460" cy="461665"/>
          </a:xfrm>
          <a:prstGeom prst="rect">
            <a:avLst/>
          </a:prstGeom>
          <a:noFill/>
        </p:spPr>
        <p:txBody>
          <a:bodyPr wrap="square" rtlCol="0">
            <a:spAutoFit/>
          </a:bodyPr>
          <a:lstStyle/>
          <a:p>
            <a:r>
              <a:rPr lang="en-US" sz="2400" dirty="0"/>
              <a:t>a) An </a:t>
            </a:r>
            <a:r>
              <a:rPr lang="en-US" sz="2400" b="1" i="1" dirty="0">
                <a:solidFill>
                  <a:srgbClr val="FFC000"/>
                </a:solidFill>
              </a:rPr>
              <a:t>ADJACENCY MATRIX</a:t>
            </a:r>
          </a:p>
        </p:txBody>
      </p:sp>
      <p:graphicFrame>
        <p:nvGraphicFramePr>
          <p:cNvPr id="38" name="Table 38">
            <a:extLst>
              <a:ext uri="{FF2B5EF4-FFF2-40B4-BE49-F238E27FC236}">
                <a16:creationId xmlns:a16="http://schemas.microsoft.com/office/drawing/2014/main" id="{9B149DC8-0CBA-4DA7-8AE4-7870886B6177}"/>
              </a:ext>
            </a:extLst>
          </p:cNvPr>
          <p:cNvGraphicFramePr>
            <a:graphicFrameLocks noGrp="1"/>
          </p:cNvGraphicFramePr>
          <p:nvPr>
            <p:extLst>
              <p:ext uri="{D42A27DB-BD31-4B8C-83A1-F6EECF244321}">
                <p14:modId xmlns:p14="http://schemas.microsoft.com/office/powerpoint/2010/main" val="4166241231"/>
              </p:ext>
            </p:extLst>
          </p:nvPr>
        </p:nvGraphicFramePr>
        <p:xfrm>
          <a:off x="1598960" y="2277470"/>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sp>
        <p:nvSpPr>
          <p:cNvPr id="39" name="Arrow: Up-Down 38">
            <a:extLst>
              <a:ext uri="{FF2B5EF4-FFF2-40B4-BE49-F238E27FC236}">
                <a16:creationId xmlns:a16="http://schemas.microsoft.com/office/drawing/2014/main" id="{05B43E3D-E5D1-4458-B939-817E39269F4D}"/>
              </a:ext>
            </a:extLst>
          </p:cNvPr>
          <p:cNvSpPr/>
          <p:nvPr/>
        </p:nvSpPr>
        <p:spPr>
          <a:xfrm rot="16200000">
            <a:off x="6671457" y="2285118"/>
            <a:ext cx="917011" cy="2987858"/>
          </a:xfrm>
          <a:prstGeom prst="upDownArrow">
            <a:avLst>
              <a:gd name="adj1" fmla="val 37614"/>
              <a:gd name="adj2" fmla="val 5519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a:extLst>
              <a:ext uri="{FF2B5EF4-FFF2-40B4-BE49-F238E27FC236}">
                <a16:creationId xmlns:a16="http://schemas.microsoft.com/office/drawing/2014/main" id="{6AFC701D-B7A2-4B18-A4CD-D5A63CA049FC}"/>
              </a:ext>
            </a:extLst>
          </p:cNvPr>
          <p:cNvSpPr/>
          <p:nvPr/>
        </p:nvSpPr>
        <p:spPr>
          <a:xfrm>
            <a:off x="1967345" y="2641600"/>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a:extLst>
              <a:ext uri="{FF2B5EF4-FFF2-40B4-BE49-F238E27FC236}">
                <a16:creationId xmlns:a16="http://schemas.microsoft.com/office/drawing/2014/main" id="{634616AE-D1EF-4721-916F-B62387C24609}"/>
              </a:ext>
            </a:extLst>
          </p:cNvPr>
          <p:cNvSpPr/>
          <p:nvPr/>
        </p:nvSpPr>
        <p:spPr>
          <a:xfrm rot="5400000">
            <a:off x="679456" y="3918662"/>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84193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E03F83DF-0EF5-4E3E-BB64-2B49E99EE595}"/>
              </a:ext>
            </a:extLst>
          </p:cNvPr>
          <p:cNvCxnSpPr>
            <a:cxnSpLocks/>
          </p:cNvCxnSpPr>
          <p:nvPr/>
        </p:nvCxnSpPr>
        <p:spPr>
          <a:xfrm flipV="1">
            <a:off x="9448800" y="2381719"/>
            <a:ext cx="437733" cy="76486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19DBD7E-000B-4B5B-84C9-01AA91971928}"/>
              </a:ext>
            </a:extLst>
          </p:cNvPr>
          <p:cNvCxnSpPr>
            <a:cxnSpLocks/>
          </p:cNvCxnSpPr>
          <p:nvPr/>
        </p:nvCxnSpPr>
        <p:spPr>
          <a:xfrm>
            <a:off x="9886533" y="2366704"/>
            <a:ext cx="664482" cy="163716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A8B86F-F3A8-44BE-BD41-053F72546059}"/>
              </a:ext>
            </a:extLst>
          </p:cNvPr>
          <p:cNvCxnSpPr>
            <a:cxnSpLocks/>
          </p:cNvCxnSpPr>
          <p:nvPr/>
        </p:nvCxnSpPr>
        <p:spPr>
          <a:xfrm flipH="1" flipV="1">
            <a:off x="9886533" y="2366705"/>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B6856AB0-6C04-4516-A2AE-E8154A0B9C78}"/>
              </a:ext>
            </a:extLst>
          </p:cNvPr>
          <p:cNvSpPr txBox="1"/>
          <p:nvPr/>
        </p:nvSpPr>
        <p:spPr>
          <a:xfrm>
            <a:off x="182880" y="870857"/>
            <a:ext cx="11686903" cy="461665"/>
          </a:xfrm>
          <a:prstGeom prst="rect">
            <a:avLst/>
          </a:prstGeom>
          <a:noFill/>
        </p:spPr>
        <p:txBody>
          <a:bodyPr wrap="square" rtlCol="0">
            <a:spAutoFit/>
          </a:bodyPr>
          <a:lstStyle/>
          <a:p>
            <a:pPr marL="457200" indent="-457200">
              <a:buFont typeface="+mj-lt"/>
              <a:buAutoNum type="arabicPeriod" startAt="2"/>
            </a:pPr>
            <a:r>
              <a:rPr lang="en-US" sz="2400" b="1" dirty="0"/>
              <a:t>What do network datasets look like?</a:t>
            </a:r>
            <a:endParaRPr lang="en-US" sz="2400" b="1" i="1" dirty="0"/>
          </a:p>
        </p:txBody>
      </p:sp>
      <p:cxnSp>
        <p:nvCxnSpPr>
          <p:cNvPr id="9" name="Straight Connector 8">
            <a:extLst>
              <a:ext uri="{FF2B5EF4-FFF2-40B4-BE49-F238E27FC236}">
                <a16:creationId xmlns:a16="http://schemas.microsoft.com/office/drawing/2014/main" id="{BE77C5B3-FC42-4B9F-A93E-A3E197BF8845}"/>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B747561-CD53-471F-8727-62D464E453AB}"/>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16C30D7C-711E-4690-9E80-85DFF190F8A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E246FA38-AE4C-4963-827D-BC8D5F8D31B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C4FAE70E-3C9D-4E4D-8DC1-7F89D2FA8008}"/>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896D7B1-5A6E-4B56-9A55-4A51D30B8F7D}"/>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47B5451-2C0B-4D6A-A94C-300DDE1DC880}"/>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D66427E4-CABD-4573-BAC9-150C1A34699D}"/>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FEABE413-DBC1-4F07-9E8E-EBA485A3D6C7}"/>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295004E-0AF6-4349-96B5-DAF9D08210E3}"/>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B1464EF-C1E6-47A0-8CB5-CDE10BB0325C}"/>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2B864A9-774D-4E1C-9AEE-6B5F477EC72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BC7D62D-24B5-4100-A76A-022523232915}"/>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1D8DD48-A5FF-473D-9CF1-B01BF20C4E6C}"/>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B77CB8-394C-43E9-AB5F-F2F2719CC4B6}"/>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4A2D8DD-0F49-48AE-B18F-E8FF2327A161}"/>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7A2CAFA8-64A8-44FC-9276-5A9CC006C254}"/>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CF1E7E11-1BA7-40A9-BE7F-D5BB076AFDC2}"/>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72360B70-CFB3-4E01-802F-5337F0132C2E}"/>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34015175-14A7-4D7D-AD07-C7BA94F9FC94}"/>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4" name="TextBox 33">
            <a:extLst>
              <a:ext uri="{FF2B5EF4-FFF2-40B4-BE49-F238E27FC236}">
                <a16:creationId xmlns:a16="http://schemas.microsoft.com/office/drawing/2014/main" id="{0690B235-4B9B-496A-A8CF-4B3FF77DB6C6}"/>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5" name="TextBox 34">
            <a:extLst>
              <a:ext uri="{FF2B5EF4-FFF2-40B4-BE49-F238E27FC236}">
                <a16:creationId xmlns:a16="http://schemas.microsoft.com/office/drawing/2014/main" id="{CB84DD6A-AE78-495D-B5D8-40D4C59DD5CB}"/>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768CCC50-1ECD-4C5B-BFE8-CCE52E048855}"/>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sp>
        <p:nvSpPr>
          <p:cNvPr id="37" name="TextBox 36">
            <a:extLst>
              <a:ext uri="{FF2B5EF4-FFF2-40B4-BE49-F238E27FC236}">
                <a16:creationId xmlns:a16="http://schemas.microsoft.com/office/drawing/2014/main" id="{C26563E6-45BA-4EB8-84DF-561B725A1BBA}"/>
              </a:ext>
            </a:extLst>
          </p:cNvPr>
          <p:cNvSpPr txBox="1"/>
          <p:nvPr/>
        </p:nvSpPr>
        <p:spPr>
          <a:xfrm>
            <a:off x="572283" y="1577124"/>
            <a:ext cx="7146460" cy="461665"/>
          </a:xfrm>
          <a:prstGeom prst="rect">
            <a:avLst/>
          </a:prstGeom>
          <a:noFill/>
        </p:spPr>
        <p:txBody>
          <a:bodyPr wrap="square" rtlCol="0">
            <a:spAutoFit/>
          </a:bodyPr>
          <a:lstStyle/>
          <a:p>
            <a:r>
              <a:rPr lang="en-US" sz="2400" dirty="0"/>
              <a:t>b) An </a:t>
            </a:r>
            <a:r>
              <a:rPr lang="en-US" sz="2400" b="1" i="1" dirty="0">
                <a:solidFill>
                  <a:srgbClr val="FFC000"/>
                </a:solidFill>
              </a:rPr>
              <a:t>EDGE LIST</a:t>
            </a:r>
          </a:p>
        </p:txBody>
      </p:sp>
      <p:sp>
        <p:nvSpPr>
          <p:cNvPr id="39" name="Arrow: Up-Down 38">
            <a:extLst>
              <a:ext uri="{FF2B5EF4-FFF2-40B4-BE49-F238E27FC236}">
                <a16:creationId xmlns:a16="http://schemas.microsoft.com/office/drawing/2014/main" id="{05B43E3D-E5D1-4458-B939-817E39269F4D}"/>
              </a:ext>
            </a:extLst>
          </p:cNvPr>
          <p:cNvSpPr/>
          <p:nvPr/>
        </p:nvSpPr>
        <p:spPr>
          <a:xfrm rot="16200000">
            <a:off x="6671457" y="2285118"/>
            <a:ext cx="917011" cy="2987858"/>
          </a:xfrm>
          <a:prstGeom prst="upDownArrow">
            <a:avLst>
              <a:gd name="adj1" fmla="val 37614"/>
              <a:gd name="adj2" fmla="val 5519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4" name="Table 4">
            <a:extLst>
              <a:ext uri="{FF2B5EF4-FFF2-40B4-BE49-F238E27FC236}">
                <a16:creationId xmlns:a16="http://schemas.microsoft.com/office/drawing/2014/main" id="{49AAEE81-AE83-45CA-8B3B-0354A7AC5B1C}"/>
              </a:ext>
            </a:extLst>
          </p:cNvPr>
          <p:cNvGraphicFramePr>
            <a:graphicFrameLocks noGrp="1"/>
          </p:cNvGraphicFramePr>
          <p:nvPr>
            <p:extLst>
              <p:ext uri="{D42A27DB-BD31-4B8C-83A1-F6EECF244321}">
                <p14:modId xmlns:p14="http://schemas.microsoft.com/office/powerpoint/2010/main" val="275182003"/>
              </p:ext>
            </p:extLst>
          </p:nvPr>
        </p:nvGraphicFramePr>
        <p:xfrm>
          <a:off x="2921735" y="1791492"/>
          <a:ext cx="1704670" cy="4058920"/>
        </p:xfrm>
        <a:graphic>
          <a:graphicData uri="http://schemas.openxmlformats.org/drawingml/2006/table">
            <a:tbl>
              <a:tblPr firstRow="1" bandRow="1">
                <a:tableStyleId>{5C22544A-7EE6-4342-B048-85BDC9FD1C3A}</a:tableStyleId>
              </a:tblPr>
              <a:tblGrid>
                <a:gridCol w="852335">
                  <a:extLst>
                    <a:ext uri="{9D8B030D-6E8A-4147-A177-3AD203B41FA5}">
                      <a16:colId xmlns:a16="http://schemas.microsoft.com/office/drawing/2014/main" val="3633928271"/>
                    </a:ext>
                  </a:extLst>
                </a:gridCol>
                <a:gridCol w="852335">
                  <a:extLst>
                    <a:ext uri="{9D8B030D-6E8A-4147-A177-3AD203B41FA5}">
                      <a16:colId xmlns:a16="http://schemas.microsoft.com/office/drawing/2014/main" val="448717354"/>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extLst>
                  <a:ext uri="{0D108BD9-81ED-4DB2-BD59-A6C34878D82A}">
                    <a16:rowId xmlns:a16="http://schemas.microsoft.com/office/drawing/2014/main" val="3390748688"/>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extLst>
                  <a:ext uri="{0D108BD9-81ED-4DB2-BD59-A6C34878D82A}">
                    <a16:rowId xmlns:a16="http://schemas.microsoft.com/office/drawing/2014/main" val="3019948275"/>
                  </a:ext>
                </a:extLst>
              </a:tr>
              <a:tr h="370840">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extLst>
                  <a:ext uri="{0D108BD9-81ED-4DB2-BD59-A6C34878D82A}">
                    <a16:rowId xmlns:a16="http://schemas.microsoft.com/office/drawing/2014/main" val="1806561758"/>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extLst>
                  <a:ext uri="{0D108BD9-81ED-4DB2-BD59-A6C34878D82A}">
                    <a16:rowId xmlns:a16="http://schemas.microsoft.com/office/drawing/2014/main" val="2008170764"/>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dirty="0"/>
                        <a:t>5</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extLst>
                  <a:ext uri="{0D108BD9-81ED-4DB2-BD59-A6C34878D82A}">
                    <a16:rowId xmlns:a16="http://schemas.microsoft.com/office/drawing/2014/main" val="440282349"/>
                  </a:ext>
                </a:extLst>
              </a:tr>
              <a:tr h="273050">
                <a:tc>
                  <a:txBody>
                    <a:bodyPr/>
                    <a:lstStyle/>
                    <a:p>
                      <a:pPr algn="ctr"/>
                      <a:r>
                        <a:rPr lang="en-US" dirty="0"/>
                        <a:t>5</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extLst>
                  <a:ext uri="{0D108BD9-81ED-4DB2-BD59-A6C34878D82A}">
                    <a16:rowId xmlns:a16="http://schemas.microsoft.com/office/drawing/2014/main" val="1697648120"/>
                  </a:ext>
                </a:extLst>
              </a:tr>
              <a:tr h="180340">
                <a:tc>
                  <a:txBody>
                    <a:bodyPr/>
                    <a:lstStyle/>
                    <a:p>
                      <a:pPr algn="ctr"/>
                      <a:r>
                        <a:rPr lang="en-US" dirty="0"/>
                        <a:t>6</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dirty="0"/>
                        <a:t>7</a:t>
                      </a:r>
                      <a:endParaRPr lang="fr-FR" dirty="0"/>
                    </a:p>
                  </a:txBody>
                  <a:tcPr>
                    <a:solidFill>
                      <a:schemeClr val="bg1">
                        <a:lumMod val="95000"/>
                      </a:schemeClr>
                    </a:solidFill>
                  </a:tcPr>
                </a:tc>
                <a:tc>
                  <a:txBody>
                    <a:bodyPr/>
                    <a:lstStyle/>
                    <a:p>
                      <a:pPr algn="ctr"/>
                      <a:r>
                        <a:rPr lang="en-US" dirty="0"/>
                        <a:t>8</a:t>
                      </a:r>
                      <a:endParaRPr lang="fr-FR" dirty="0"/>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42" name="Rectangle 41">
            <a:extLst>
              <a:ext uri="{FF2B5EF4-FFF2-40B4-BE49-F238E27FC236}">
                <a16:creationId xmlns:a16="http://schemas.microsoft.com/office/drawing/2014/main" id="{4828BB0A-CA8B-4139-9968-FB0BE050F4C8}"/>
              </a:ext>
            </a:extLst>
          </p:cNvPr>
          <p:cNvSpPr/>
          <p:nvPr/>
        </p:nvSpPr>
        <p:spPr>
          <a:xfrm>
            <a:off x="2921736" y="2157587"/>
            <a:ext cx="1704670" cy="110284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65196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E03F83DF-0EF5-4E3E-BB64-2B49E99EE595}"/>
              </a:ext>
            </a:extLst>
          </p:cNvPr>
          <p:cNvCxnSpPr>
            <a:cxnSpLocks/>
          </p:cNvCxnSpPr>
          <p:nvPr/>
        </p:nvCxnSpPr>
        <p:spPr>
          <a:xfrm flipV="1">
            <a:off x="9448800" y="2381719"/>
            <a:ext cx="437733" cy="76486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19DBD7E-000B-4B5B-84C9-01AA91971928}"/>
              </a:ext>
            </a:extLst>
          </p:cNvPr>
          <p:cNvCxnSpPr>
            <a:cxnSpLocks/>
          </p:cNvCxnSpPr>
          <p:nvPr/>
        </p:nvCxnSpPr>
        <p:spPr>
          <a:xfrm>
            <a:off x="9886533" y="2366704"/>
            <a:ext cx="664482" cy="163716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A8B86F-F3A8-44BE-BD41-053F72546059}"/>
              </a:ext>
            </a:extLst>
          </p:cNvPr>
          <p:cNvCxnSpPr>
            <a:cxnSpLocks/>
          </p:cNvCxnSpPr>
          <p:nvPr/>
        </p:nvCxnSpPr>
        <p:spPr>
          <a:xfrm flipH="1" flipV="1">
            <a:off x="9886533" y="2366705"/>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B6856AB0-6C04-4516-A2AE-E8154A0B9C78}"/>
              </a:ext>
            </a:extLst>
          </p:cNvPr>
          <p:cNvSpPr txBox="1"/>
          <p:nvPr/>
        </p:nvSpPr>
        <p:spPr>
          <a:xfrm>
            <a:off x="182880" y="870857"/>
            <a:ext cx="11686903" cy="461665"/>
          </a:xfrm>
          <a:prstGeom prst="rect">
            <a:avLst/>
          </a:prstGeom>
          <a:noFill/>
        </p:spPr>
        <p:txBody>
          <a:bodyPr wrap="square" rtlCol="0">
            <a:spAutoFit/>
          </a:bodyPr>
          <a:lstStyle/>
          <a:p>
            <a:pPr marL="457200" indent="-457200">
              <a:buFont typeface="+mj-lt"/>
              <a:buAutoNum type="arabicPeriod" startAt="2"/>
            </a:pPr>
            <a:r>
              <a:rPr lang="en-US" sz="2400" b="1" dirty="0"/>
              <a:t>What do network datasets look like?</a:t>
            </a:r>
            <a:endParaRPr lang="en-US" sz="2400" b="1" i="1" dirty="0"/>
          </a:p>
        </p:txBody>
      </p:sp>
      <p:cxnSp>
        <p:nvCxnSpPr>
          <p:cNvPr id="9" name="Straight Connector 8">
            <a:extLst>
              <a:ext uri="{FF2B5EF4-FFF2-40B4-BE49-F238E27FC236}">
                <a16:creationId xmlns:a16="http://schemas.microsoft.com/office/drawing/2014/main" id="{BE77C5B3-FC42-4B9F-A93E-A3E197BF8845}"/>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B747561-CD53-471F-8727-62D464E453AB}"/>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16C30D7C-711E-4690-9E80-85DFF190F8A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E246FA38-AE4C-4963-827D-BC8D5F8D31B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C4FAE70E-3C9D-4E4D-8DC1-7F89D2FA8008}"/>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896D7B1-5A6E-4B56-9A55-4A51D30B8F7D}"/>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47B5451-2C0B-4D6A-A94C-300DDE1DC880}"/>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D66427E4-CABD-4573-BAC9-150C1A34699D}"/>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FEABE413-DBC1-4F07-9E8E-EBA485A3D6C7}"/>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295004E-0AF6-4349-96B5-DAF9D08210E3}"/>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B1464EF-C1E6-47A0-8CB5-CDE10BB0325C}"/>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2B864A9-774D-4E1C-9AEE-6B5F477EC72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BC7D62D-24B5-4100-A76A-022523232915}"/>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1D8DD48-A5FF-473D-9CF1-B01BF20C4E6C}"/>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B77CB8-394C-43E9-AB5F-F2F2719CC4B6}"/>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4A2D8DD-0F49-48AE-B18F-E8FF2327A161}"/>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7A2CAFA8-64A8-44FC-9276-5A9CC006C254}"/>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CF1E7E11-1BA7-40A9-BE7F-D5BB076AFDC2}"/>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72360B70-CFB3-4E01-802F-5337F0132C2E}"/>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34015175-14A7-4D7D-AD07-C7BA94F9FC94}"/>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4" name="TextBox 33">
            <a:extLst>
              <a:ext uri="{FF2B5EF4-FFF2-40B4-BE49-F238E27FC236}">
                <a16:creationId xmlns:a16="http://schemas.microsoft.com/office/drawing/2014/main" id="{0690B235-4B9B-496A-A8CF-4B3FF77DB6C6}"/>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5" name="TextBox 34">
            <a:extLst>
              <a:ext uri="{FF2B5EF4-FFF2-40B4-BE49-F238E27FC236}">
                <a16:creationId xmlns:a16="http://schemas.microsoft.com/office/drawing/2014/main" id="{CB84DD6A-AE78-495D-B5D8-40D4C59DD5CB}"/>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768CCC50-1ECD-4C5B-BFE8-CCE52E048855}"/>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sp>
        <p:nvSpPr>
          <p:cNvPr id="37" name="TextBox 36">
            <a:extLst>
              <a:ext uri="{FF2B5EF4-FFF2-40B4-BE49-F238E27FC236}">
                <a16:creationId xmlns:a16="http://schemas.microsoft.com/office/drawing/2014/main" id="{C26563E6-45BA-4EB8-84DF-561B725A1BBA}"/>
              </a:ext>
            </a:extLst>
          </p:cNvPr>
          <p:cNvSpPr txBox="1"/>
          <p:nvPr/>
        </p:nvSpPr>
        <p:spPr>
          <a:xfrm>
            <a:off x="572283" y="1577124"/>
            <a:ext cx="7146460" cy="461665"/>
          </a:xfrm>
          <a:prstGeom prst="rect">
            <a:avLst/>
          </a:prstGeom>
          <a:noFill/>
        </p:spPr>
        <p:txBody>
          <a:bodyPr wrap="square" rtlCol="0">
            <a:spAutoFit/>
          </a:bodyPr>
          <a:lstStyle/>
          <a:p>
            <a:r>
              <a:rPr lang="en-US" sz="2400" dirty="0"/>
              <a:t>b) An </a:t>
            </a:r>
            <a:r>
              <a:rPr lang="en-US" sz="2400" b="1" i="1" dirty="0">
                <a:solidFill>
                  <a:srgbClr val="FFC000"/>
                </a:solidFill>
              </a:rPr>
              <a:t>EDGE LIST</a:t>
            </a:r>
          </a:p>
        </p:txBody>
      </p:sp>
      <p:sp>
        <p:nvSpPr>
          <p:cNvPr id="39" name="Arrow: Up-Down 38">
            <a:extLst>
              <a:ext uri="{FF2B5EF4-FFF2-40B4-BE49-F238E27FC236}">
                <a16:creationId xmlns:a16="http://schemas.microsoft.com/office/drawing/2014/main" id="{05B43E3D-E5D1-4458-B939-817E39269F4D}"/>
              </a:ext>
            </a:extLst>
          </p:cNvPr>
          <p:cNvSpPr/>
          <p:nvPr/>
        </p:nvSpPr>
        <p:spPr>
          <a:xfrm rot="16200000">
            <a:off x="6671457" y="2285118"/>
            <a:ext cx="917011" cy="2987858"/>
          </a:xfrm>
          <a:prstGeom prst="upDownArrow">
            <a:avLst>
              <a:gd name="adj1" fmla="val 37614"/>
              <a:gd name="adj2" fmla="val 5519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4" name="Table 4">
            <a:extLst>
              <a:ext uri="{FF2B5EF4-FFF2-40B4-BE49-F238E27FC236}">
                <a16:creationId xmlns:a16="http://schemas.microsoft.com/office/drawing/2014/main" id="{49AAEE81-AE83-45CA-8B3B-0354A7AC5B1C}"/>
              </a:ext>
            </a:extLst>
          </p:cNvPr>
          <p:cNvGraphicFramePr>
            <a:graphicFrameLocks noGrp="1"/>
          </p:cNvGraphicFramePr>
          <p:nvPr>
            <p:extLst>
              <p:ext uri="{D42A27DB-BD31-4B8C-83A1-F6EECF244321}">
                <p14:modId xmlns:p14="http://schemas.microsoft.com/office/powerpoint/2010/main" val="4224952177"/>
              </p:ext>
            </p:extLst>
          </p:nvPr>
        </p:nvGraphicFramePr>
        <p:xfrm>
          <a:off x="2921735" y="1791492"/>
          <a:ext cx="2551176" cy="4058920"/>
        </p:xfrm>
        <a:graphic>
          <a:graphicData uri="http://schemas.openxmlformats.org/drawingml/2006/table">
            <a:tbl>
              <a:tblPr firstRow="1" bandRow="1">
                <a:tableStyleId>{5C22544A-7EE6-4342-B048-85BDC9FD1C3A}</a:tableStyleId>
              </a:tblPr>
              <a:tblGrid>
                <a:gridCol w="850392">
                  <a:extLst>
                    <a:ext uri="{9D8B030D-6E8A-4147-A177-3AD203B41FA5}">
                      <a16:colId xmlns:a16="http://schemas.microsoft.com/office/drawing/2014/main" val="3633928271"/>
                    </a:ext>
                  </a:extLst>
                </a:gridCol>
                <a:gridCol w="850392">
                  <a:extLst>
                    <a:ext uri="{9D8B030D-6E8A-4147-A177-3AD203B41FA5}">
                      <a16:colId xmlns:a16="http://schemas.microsoft.com/office/drawing/2014/main" val="448717354"/>
                    </a:ext>
                  </a:extLst>
                </a:gridCol>
                <a:gridCol w="850392">
                  <a:extLst>
                    <a:ext uri="{9D8B030D-6E8A-4147-A177-3AD203B41FA5}">
                      <a16:colId xmlns:a16="http://schemas.microsoft.com/office/drawing/2014/main" val="4130169604"/>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tc>
                  <a:txBody>
                    <a:bodyPr/>
                    <a:lstStyle/>
                    <a:p>
                      <a:pPr algn="ctr"/>
                      <a:r>
                        <a:rPr lang="en-US" sz="1200" dirty="0">
                          <a:solidFill>
                            <a:schemeClr val="accent4">
                              <a:lumMod val="60000"/>
                              <a:lumOff val="40000"/>
                            </a:schemeClr>
                          </a:solidFill>
                        </a:rPr>
                        <a:t>Attribute</a:t>
                      </a:r>
                      <a:endParaRPr lang="fr-FR" sz="12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3019948275"/>
                  </a:ext>
                </a:extLst>
              </a:tr>
              <a:tr h="370840">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1806561758"/>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2008170764"/>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dirty="0"/>
                        <a:t>5</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440282349"/>
                  </a:ext>
                </a:extLst>
              </a:tr>
              <a:tr h="273050">
                <a:tc>
                  <a:txBody>
                    <a:bodyPr/>
                    <a:lstStyle/>
                    <a:p>
                      <a:pPr algn="ctr"/>
                      <a:r>
                        <a:rPr lang="en-US" dirty="0"/>
                        <a:t>5</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1697648120"/>
                  </a:ext>
                </a:extLst>
              </a:tr>
              <a:tr h="180340">
                <a:tc>
                  <a:txBody>
                    <a:bodyPr/>
                    <a:lstStyle/>
                    <a:p>
                      <a:pPr algn="ctr"/>
                      <a:r>
                        <a:rPr lang="en-US" dirty="0"/>
                        <a:t>6</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dirty="0"/>
                        <a:t>7</a:t>
                      </a:r>
                      <a:endParaRPr lang="fr-FR" dirty="0"/>
                    </a:p>
                  </a:txBody>
                  <a:tcPr>
                    <a:solidFill>
                      <a:schemeClr val="bg1">
                        <a:lumMod val="95000"/>
                      </a:schemeClr>
                    </a:solidFill>
                  </a:tcPr>
                </a:tc>
                <a:tc>
                  <a:txBody>
                    <a:bodyPr/>
                    <a:lstStyle/>
                    <a:p>
                      <a:pPr algn="ctr"/>
                      <a:r>
                        <a:rPr lang="en-US" dirty="0"/>
                        <a:t>8</a:t>
                      </a:r>
                      <a:endParaRPr lang="fr-FR" dirty="0"/>
                    </a:p>
                  </a:txBody>
                  <a:tcPr>
                    <a:solidFill>
                      <a:schemeClr val="bg1">
                        <a:lumMod val="95000"/>
                      </a:schemeClr>
                    </a:solidFill>
                  </a:tcPr>
                </a:tc>
                <a:tc>
                  <a:txBody>
                    <a:bodyPr/>
                    <a:lstStyle/>
                    <a:p>
                      <a:pPr algn="ctr"/>
                      <a:endParaRPr lang="fr-FR" dirty="0"/>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42" name="Rectangle 41">
            <a:extLst>
              <a:ext uri="{FF2B5EF4-FFF2-40B4-BE49-F238E27FC236}">
                <a16:creationId xmlns:a16="http://schemas.microsoft.com/office/drawing/2014/main" id="{4828BB0A-CA8B-4139-9968-FB0BE050F4C8}"/>
              </a:ext>
            </a:extLst>
          </p:cNvPr>
          <p:cNvSpPr/>
          <p:nvPr/>
        </p:nvSpPr>
        <p:spPr>
          <a:xfrm>
            <a:off x="2921735" y="2157587"/>
            <a:ext cx="2529577" cy="110284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99324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E03F83DF-0EF5-4E3E-BB64-2B49E99EE595}"/>
              </a:ext>
            </a:extLst>
          </p:cNvPr>
          <p:cNvCxnSpPr>
            <a:cxnSpLocks/>
          </p:cNvCxnSpPr>
          <p:nvPr/>
        </p:nvCxnSpPr>
        <p:spPr>
          <a:xfrm flipV="1">
            <a:off x="9448800" y="2381719"/>
            <a:ext cx="437733" cy="76486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19DBD7E-000B-4B5B-84C9-01AA91971928}"/>
              </a:ext>
            </a:extLst>
          </p:cNvPr>
          <p:cNvCxnSpPr>
            <a:cxnSpLocks/>
          </p:cNvCxnSpPr>
          <p:nvPr/>
        </p:nvCxnSpPr>
        <p:spPr>
          <a:xfrm>
            <a:off x="9886533" y="2366704"/>
            <a:ext cx="664482" cy="163716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A8B86F-F3A8-44BE-BD41-053F72546059}"/>
              </a:ext>
            </a:extLst>
          </p:cNvPr>
          <p:cNvCxnSpPr>
            <a:cxnSpLocks/>
          </p:cNvCxnSpPr>
          <p:nvPr/>
        </p:nvCxnSpPr>
        <p:spPr>
          <a:xfrm flipH="1" flipV="1">
            <a:off x="9886533" y="2366705"/>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8" name="TextBox 7">
            <a:extLst>
              <a:ext uri="{FF2B5EF4-FFF2-40B4-BE49-F238E27FC236}">
                <a16:creationId xmlns:a16="http://schemas.microsoft.com/office/drawing/2014/main" id="{B6856AB0-6C04-4516-A2AE-E8154A0B9C78}"/>
              </a:ext>
            </a:extLst>
          </p:cNvPr>
          <p:cNvSpPr txBox="1"/>
          <p:nvPr/>
        </p:nvSpPr>
        <p:spPr>
          <a:xfrm>
            <a:off x="182880" y="870857"/>
            <a:ext cx="11686903" cy="461665"/>
          </a:xfrm>
          <a:prstGeom prst="rect">
            <a:avLst/>
          </a:prstGeom>
          <a:noFill/>
        </p:spPr>
        <p:txBody>
          <a:bodyPr wrap="square" rtlCol="0">
            <a:spAutoFit/>
          </a:bodyPr>
          <a:lstStyle/>
          <a:p>
            <a:pPr marL="457200" indent="-457200">
              <a:buFont typeface="+mj-lt"/>
              <a:buAutoNum type="arabicPeriod" startAt="2"/>
            </a:pPr>
            <a:r>
              <a:rPr lang="en-US" sz="2400" b="1" dirty="0"/>
              <a:t>What do network datasets look like?</a:t>
            </a:r>
            <a:endParaRPr lang="en-US" sz="2400" b="1" i="1" dirty="0"/>
          </a:p>
        </p:txBody>
      </p:sp>
      <p:cxnSp>
        <p:nvCxnSpPr>
          <p:cNvPr id="9" name="Straight Connector 8">
            <a:extLst>
              <a:ext uri="{FF2B5EF4-FFF2-40B4-BE49-F238E27FC236}">
                <a16:creationId xmlns:a16="http://schemas.microsoft.com/office/drawing/2014/main" id="{BE77C5B3-FC42-4B9F-A93E-A3E197BF8845}"/>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B747561-CD53-471F-8727-62D464E453AB}"/>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16C30D7C-711E-4690-9E80-85DFF190F8A8}"/>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E246FA38-AE4C-4963-827D-BC8D5F8D31B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C4FAE70E-3C9D-4E4D-8DC1-7F89D2FA8008}"/>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5896D7B1-5A6E-4B56-9A55-4A51D30B8F7D}"/>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47B5451-2C0B-4D6A-A94C-300DDE1DC880}"/>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D66427E4-CABD-4573-BAC9-150C1A34699D}"/>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FEABE413-DBC1-4F07-9E8E-EBA485A3D6C7}"/>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B295004E-0AF6-4349-96B5-DAF9D08210E3}"/>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B1464EF-C1E6-47A0-8CB5-CDE10BB0325C}"/>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2B864A9-774D-4E1C-9AEE-6B5F477EC725}"/>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BC7D62D-24B5-4100-A76A-022523232915}"/>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1D8DD48-A5FF-473D-9CF1-B01BF20C4E6C}"/>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B77CB8-394C-43E9-AB5F-F2F2719CC4B6}"/>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4A2D8DD-0F49-48AE-B18F-E8FF2327A161}"/>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7A2CAFA8-64A8-44FC-9276-5A9CC006C254}"/>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CF1E7E11-1BA7-40A9-BE7F-D5BB076AFDC2}"/>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72360B70-CFB3-4E01-802F-5337F0132C2E}"/>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34015175-14A7-4D7D-AD07-C7BA94F9FC94}"/>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4" name="TextBox 33">
            <a:extLst>
              <a:ext uri="{FF2B5EF4-FFF2-40B4-BE49-F238E27FC236}">
                <a16:creationId xmlns:a16="http://schemas.microsoft.com/office/drawing/2014/main" id="{0690B235-4B9B-496A-A8CF-4B3FF77DB6C6}"/>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5" name="TextBox 34">
            <a:extLst>
              <a:ext uri="{FF2B5EF4-FFF2-40B4-BE49-F238E27FC236}">
                <a16:creationId xmlns:a16="http://schemas.microsoft.com/office/drawing/2014/main" id="{CB84DD6A-AE78-495D-B5D8-40D4C59DD5CB}"/>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6" name="TextBox 35">
            <a:extLst>
              <a:ext uri="{FF2B5EF4-FFF2-40B4-BE49-F238E27FC236}">
                <a16:creationId xmlns:a16="http://schemas.microsoft.com/office/drawing/2014/main" id="{768CCC50-1ECD-4C5B-BFE8-CCE52E048855}"/>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sp>
        <p:nvSpPr>
          <p:cNvPr id="37" name="TextBox 36">
            <a:extLst>
              <a:ext uri="{FF2B5EF4-FFF2-40B4-BE49-F238E27FC236}">
                <a16:creationId xmlns:a16="http://schemas.microsoft.com/office/drawing/2014/main" id="{C26563E6-45BA-4EB8-84DF-561B725A1BBA}"/>
              </a:ext>
            </a:extLst>
          </p:cNvPr>
          <p:cNvSpPr txBox="1"/>
          <p:nvPr/>
        </p:nvSpPr>
        <p:spPr>
          <a:xfrm>
            <a:off x="572282" y="1577124"/>
            <a:ext cx="8212035" cy="461665"/>
          </a:xfrm>
          <a:prstGeom prst="rect">
            <a:avLst/>
          </a:prstGeom>
          <a:noFill/>
        </p:spPr>
        <p:txBody>
          <a:bodyPr wrap="square" rtlCol="0">
            <a:spAutoFit/>
          </a:bodyPr>
          <a:lstStyle/>
          <a:p>
            <a:r>
              <a:rPr lang="en-US" sz="2400" dirty="0"/>
              <a:t>b) An </a:t>
            </a:r>
            <a:r>
              <a:rPr lang="en-US" sz="2400" b="1" i="1" dirty="0">
                <a:solidFill>
                  <a:srgbClr val="FFC000"/>
                </a:solidFill>
              </a:rPr>
              <a:t>INCIDENCE MATRIX </a:t>
            </a:r>
            <a:r>
              <a:rPr lang="en-US" sz="2400" dirty="0"/>
              <a:t>or</a:t>
            </a:r>
            <a:r>
              <a:rPr lang="en-US" sz="2400" dirty="0">
                <a:solidFill>
                  <a:srgbClr val="FFC000"/>
                </a:solidFill>
              </a:rPr>
              <a:t> </a:t>
            </a:r>
            <a:r>
              <a:rPr lang="en-US" sz="2400" b="1" i="1" dirty="0">
                <a:solidFill>
                  <a:srgbClr val="FFC000"/>
                </a:solidFill>
              </a:rPr>
              <a:t>GROUP-BY-INDIVIDUAL MATRIX</a:t>
            </a:r>
          </a:p>
        </p:txBody>
      </p:sp>
      <p:sp>
        <p:nvSpPr>
          <p:cNvPr id="39" name="Arrow: Up-Down 38">
            <a:extLst>
              <a:ext uri="{FF2B5EF4-FFF2-40B4-BE49-F238E27FC236}">
                <a16:creationId xmlns:a16="http://schemas.microsoft.com/office/drawing/2014/main" id="{05B43E3D-E5D1-4458-B939-817E39269F4D}"/>
              </a:ext>
            </a:extLst>
          </p:cNvPr>
          <p:cNvSpPr/>
          <p:nvPr/>
        </p:nvSpPr>
        <p:spPr>
          <a:xfrm rot="16200000">
            <a:off x="6671457" y="2285118"/>
            <a:ext cx="917011" cy="2987858"/>
          </a:xfrm>
          <a:prstGeom prst="upDownArrow">
            <a:avLst>
              <a:gd name="adj1" fmla="val 37614"/>
              <a:gd name="adj2" fmla="val 5519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5" name="Table 5">
            <a:extLst>
              <a:ext uri="{FF2B5EF4-FFF2-40B4-BE49-F238E27FC236}">
                <a16:creationId xmlns:a16="http://schemas.microsoft.com/office/drawing/2014/main" id="{90FBA8CD-2F6F-4626-8AE2-D973386FAE4E}"/>
              </a:ext>
            </a:extLst>
          </p:cNvPr>
          <p:cNvGraphicFramePr>
            <a:graphicFrameLocks noGrp="1"/>
          </p:cNvGraphicFramePr>
          <p:nvPr>
            <p:extLst>
              <p:ext uri="{D42A27DB-BD31-4B8C-83A1-F6EECF244321}">
                <p14:modId xmlns:p14="http://schemas.microsoft.com/office/powerpoint/2010/main" val="3330872493"/>
              </p:ext>
            </p:extLst>
          </p:nvPr>
        </p:nvGraphicFramePr>
        <p:xfrm>
          <a:off x="1649411" y="2178902"/>
          <a:ext cx="3657600" cy="4297682"/>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033170270"/>
                    </a:ext>
                  </a:extLst>
                </a:gridCol>
                <a:gridCol w="457200">
                  <a:extLst>
                    <a:ext uri="{9D8B030D-6E8A-4147-A177-3AD203B41FA5}">
                      <a16:colId xmlns:a16="http://schemas.microsoft.com/office/drawing/2014/main" val="2030382524"/>
                    </a:ext>
                  </a:extLst>
                </a:gridCol>
                <a:gridCol w="457200">
                  <a:extLst>
                    <a:ext uri="{9D8B030D-6E8A-4147-A177-3AD203B41FA5}">
                      <a16:colId xmlns:a16="http://schemas.microsoft.com/office/drawing/2014/main" val="443164556"/>
                    </a:ext>
                  </a:extLst>
                </a:gridCol>
                <a:gridCol w="457200">
                  <a:extLst>
                    <a:ext uri="{9D8B030D-6E8A-4147-A177-3AD203B41FA5}">
                      <a16:colId xmlns:a16="http://schemas.microsoft.com/office/drawing/2014/main" val="506361527"/>
                    </a:ext>
                  </a:extLst>
                </a:gridCol>
                <a:gridCol w="457200">
                  <a:extLst>
                    <a:ext uri="{9D8B030D-6E8A-4147-A177-3AD203B41FA5}">
                      <a16:colId xmlns:a16="http://schemas.microsoft.com/office/drawing/2014/main" val="1601617591"/>
                    </a:ext>
                  </a:extLst>
                </a:gridCol>
                <a:gridCol w="457200">
                  <a:extLst>
                    <a:ext uri="{9D8B030D-6E8A-4147-A177-3AD203B41FA5}">
                      <a16:colId xmlns:a16="http://schemas.microsoft.com/office/drawing/2014/main" val="4341108"/>
                    </a:ext>
                  </a:extLst>
                </a:gridCol>
                <a:gridCol w="457200">
                  <a:extLst>
                    <a:ext uri="{9D8B030D-6E8A-4147-A177-3AD203B41FA5}">
                      <a16:colId xmlns:a16="http://schemas.microsoft.com/office/drawing/2014/main" val="3001118956"/>
                    </a:ext>
                  </a:extLst>
                </a:gridCol>
                <a:gridCol w="457200">
                  <a:extLst>
                    <a:ext uri="{9D8B030D-6E8A-4147-A177-3AD203B41FA5}">
                      <a16:colId xmlns:a16="http://schemas.microsoft.com/office/drawing/2014/main" val="195391122"/>
                    </a:ext>
                  </a:extLst>
                </a:gridCol>
              </a:tblGrid>
              <a:tr h="368373">
                <a:tc gridSpan="8">
                  <a:txBody>
                    <a:bodyPr/>
                    <a:lstStyle/>
                    <a:p>
                      <a:pPr algn="ctr"/>
                      <a:r>
                        <a:rPr lang="en-US" dirty="0"/>
                        <a:t>Individuals</a:t>
                      </a:r>
                      <a:endParaRPr lang="fr-FR" dirty="0"/>
                    </a:p>
                  </a:txBody>
                  <a:tcPr anchor="ctr">
                    <a:solidFill>
                      <a:schemeClr val="tx1"/>
                    </a:solidFill>
                  </a:tcPr>
                </a:tc>
                <a:tc hMerge="1">
                  <a:txBody>
                    <a:bodyPr/>
                    <a:lstStyle/>
                    <a:p>
                      <a:r>
                        <a:rPr lang="en-US" dirty="0"/>
                        <a:t>2</a:t>
                      </a:r>
                      <a:endParaRPr lang="fr-FR" dirty="0"/>
                    </a:p>
                  </a:txBody>
                  <a:tcPr>
                    <a:solidFill>
                      <a:schemeClr val="tx1"/>
                    </a:solidFill>
                  </a:tcPr>
                </a:tc>
                <a:tc hMerge="1">
                  <a:txBody>
                    <a:bodyPr/>
                    <a:lstStyle/>
                    <a:p>
                      <a:r>
                        <a:rPr lang="en-US" dirty="0"/>
                        <a:t>3</a:t>
                      </a:r>
                      <a:endParaRPr lang="fr-FR" dirty="0"/>
                    </a:p>
                  </a:txBody>
                  <a:tcPr>
                    <a:solidFill>
                      <a:schemeClr val="tx1"/>
                    </a:solidFill>
                  </a:tcPr>
                </a:tc>
                <a:tc hMerge="1">
                  <a:txBody>
                    <a:bodyPr/>
                    <a:lstStyle/>
                    <a:p>
                      <a:r>
                        <a:rPr lang="en-US" dirty="0"/>
                        <a:t>4</a:t>
                      </a:r>
                      <a:endParaRPr lang="fr-FR" dirty="0"/>
                    </a:p>
                  </a:txBody>
                  <a:tcPr>
                    <a:solidFill>
                      <a:schemeClr val="tx1"/>
                    </a:solidFill>
                  </a:tcPr>
                </a:tc>
                <a:tc hMerge="1">
                  <a:txBody>
                    <a:bodyPr/>
                    <a:lstStyle/>
                    <a:p>
                      <a:r>
                        <a:rPr lang="en-US" dirty="0"/>
                        <a:t>5</a:t>
                      </a:r>
                      <a:endParaRPr lang="fr-FR" dirty="0"/>
                    </a:p>
                  </a:txBody>
                  <a:tcPr>
                    <a:solidFill>
                      <a:schemeClr val="tx1"/>
                    </a:solidFill>
                  </a:tcPr>
                </a:tc>
                <a:tc hMerge="1">
                  <a:txBody>
                    <a:bodyPr/>
                    <a:lstStyle/>
                    <a:p>
                      <a:r>
                        <a:rPr lang="en-US" dirty="0"/>
                        <a:t>6</a:t>
                      </a:r>
                      <a:endParaRPr lang="fr-FR" dirty="0"/>
                    </a:p>
                  </a:txBody>
                  <a:tcPr>
                    <a:solidFill>
                      <a:schemeClr val="tx1"/>
                    </a:solidFill>
                  </a:tcPr>
                </a:tc>
                <a:tc hMerge="1">
                  <a:txBody>
                    <a:bodyPr/>
                    <a:lstStyle/>
                    <a:p>
                      <a:r>
                        <a:rPr lang="en-US" dirty="0"/>
                        <a:t>7</a:t>
                      </a:r>
                      <a:endParaRPr lang="fr-FR" dirty="0"/>
                    </a:p>
                  </a:txBody>
                  <a:tcPr>
                    <a:solidFill>
                      <a:schemeClr val="tx1"/>
                    </a:solidFill>
                  </a:tcPr>
                </a:tc>
                <a:tc hMerge="1">
                  <a:txBody>
                    <a:bodyPr/>
                    <a:lstStyle/>
                    <a:p>
                      <a:r>
                        <a:rPr lang="en-US" dirty="0"/>
                        <a:t>8</a:t>
                      </a:r>
                      <a:endParaRPr lang="fr-FR" dirty="0"/>
                    </a:p>
                  </a:txBody>
                  <a:tcPr>
                    <a:solidFill>
                      <a:schemeClr val="tx1"/>
                    </a:solidFill>
                  </a:tcPr>
                </a:tc>
                <a:extLst>
                  <a:ext uri="{0D108BD9-81ED-4DB2-BD59-A6C34878D82A}">
                    <a16:rowId xmlns:a16="http://schemas.microsoft.com/office/drawing/2014/main" val="3408083053"/>
                  </a:ext>
                </a:extLst>
              </a:tr>
              <a:tr h="552559">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1898052159"/>
                  </a:ext>
                </a:extLst>
              </a:tr>
              <a:tr h="337675">
                <a:tc>
                  <a:txBody>
                    <a:bodyPr/>
                    <a:lstStyle/>
                    <a:p>
                      <a:pPr algn="ctr"/>
                      <a:r>
                        <a:rPr lang="en-US" sz="1600" dirty="0"/>
                        <a:t>1</a:t>
                      </a:r>
                      <a:endParaRPr lang="fr-FR" sz="1600" dirty="0"/>
                    </a:p>
                  </a:txBody>
                  <a:tcPr anchor="ctr">
                    <a:solidFill>
                      <a:srgbClr val="00B050"/>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1716873827"/>
                  </a:ext>
                </a:extLst>
              </a:tr>
              <a:tr h="337675">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3823689601"/>
                  </a:ext>
                </a:extLst>
              </a:tr>
              <a:tr h="337675">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367726673"/>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628632633"/>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1700495660"/>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3682890038"/>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3080486891"/>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413278674"/>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0</a:t>
                      </a:r>
                      <a:endParaRPr lang="fr-FR" sz="1600" dirty="0"/>
                    </a:p>
                  </a:txBody>
                  <a:tcPr anchor="ctr">
                    <a:solidFill>
                      <a:schemeClr val="bg1">
                        <a:lumMod val="95000"/>
                      </a:schemeClr>
                    </a:solidFill>
                  </a:tcPr>
                </a:tc>
                <a:extLst>
                  <a:ext uri="{0D108BD9-81ED-4DB2-BD59-A6C34878D82A}">
                    <a16:rowId xmlns:a16="http://schemas.microsoft.com/office/drawing/2014/main" val="3041459024"/>
                  </a:ext>
                </a:extLst>
              </a:tr>
              <a:tr h="337675">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0</a:t>
                      </a:r>
                      <a:endParaRPr lang="fr-FR" sz="1600" dirty="0"/>
                    </a:p>
                  </a:txBody>
                  <a:tcPr anchor="ctr">
                    <a:solidFill>
                      <a:schemeClr val="bg1">
                        <a:lumMod val="95000"/>
                      </a:schemeClr>
                    </a:solidFill>
                  </a:tcPr>
                </a:tc>
                <a:tc>
                  <a:txBody>
                    <a:bodyPr/>
                    <a:lstStyle/>
                    <a:p>
                      <a:pPr algn="ctr"/>
                      <a:r>
                        <a:rPr lang="en-US" sz="1600" dirty="0"/>
                        <a:t>1</a:t>
                      </a:r>
                      <a:endParaRPr lang="fr-FR" sz="1600" dirty="0"/>
                    </a:p>
                  </a:txBody>
                  <a:tcPr anchor="ctr">
                    <a:solidFill>
                      <a:srgbClr val="00B050"/>
                    </a:solidFill>
                  </a:tcPr>
                </a:tc>
                <a:tc>
                  <a:txBody>
                    <a:bodyPr/>
                    <a:lstStyle/>
                    <a:p>
                      <a:pPr algn="ctr"/>
                      <a:r>
                        <a:rPr lang="en-US" sz="1600" dirty="0"/>
                        <a:t>1</a:t>
                      </a:r>
                      <a:endParaRPr lang="fr-FR" sz="1600" dirty="0"/>
                    </a:p>
                  </a:txBody>
                  <a:tcPr anchor="ctr">
                    <a:solidFill>
                      <a:srgbClr val="00B050"/>
                    </a:solidFill>
                  </a:tcPr>
                </a:tc>
                <a:extLst>
                  <a:ext uri="{0D108BD9-81ED-4DB2-BD59-A6C34878D82A}">
                    <a16:rowId xmlns:a16="http://schemas.microsoft.com/office/drawing/2014/main" val="2316122829"/>
                  </a:ext>
                </a:extLst>
              </a:tr>
            </a:tbl>
          </a:graphicData>
        </a:graphic>
      </p:graphicFrame>
      <p:graphicFrame>
        <p:nvGraphicFramePr>
          <p:cNvPr id="6" name="Table 5">
            <a:extLst>
              <a:ext uri="{FF2B5EF4-FFF2-40B4-BE49-F238E27FC236}">
                <a16:creationId xmlns:a16="http://schemas.microsoft.com/office/drawing/2014/main" id="{BFE625C3-6B3B-4901-85A1-EC46554B1B5E}"/>
              </a:ext>
            </a:extLst>
          </p:cNvPr>
          <p:cNvGraphicFramePr>
            <a:graphicFrameLocks noGrp="1"/>
          </p:cNvGraphicFramePr>
          <p:nvPr>
            <p:extLst>
              <p:ext uri="{D42A27DB-BD31-4B8C-83A1-F6EECF244321}">
                <p14:modId xmlns:p14="http://schemas.microsoft.com/office/powerpoint/2010/main" val="2246076677"/>
              </p:ext>
            </p:extLst>
          </p:nvPr>
        </p:nvGraphicFramePr>
        <p:xfrm>
          <a:off x="775651" y="2178902"/>
          <a:ext cx="873760" cy="4297682"/>
        </p:xfrm>
        <a:graphic>
          <a:graphicData uri="http://schemas.openxmlformats.org/drawingml/2006/table">
            <a:tbl>
              <a:tblPr firstRow="1" bandRow="1">
                <a:tableStyleId>{5C22544A-7EE6-4342-B048-85BDC9FD1C3A}</a:tableStyleId>
              </a:tblPr>
              <a:tblGrid>
                <a:gridCol w="873760">
                  <a:extLst>
                    <a:ext uri="{9D8B030D-6E8A-4147-A177-3AD203B41FA5}">
                      <a16:colId xmlns:a16="http://schemas.microsoft.com/office/drawing/2014/main" val="2489099220"/>
                    </a:ext>
                  </a:extLst>
                </a:gridCol>
              </a:tblGrid>
              <a:tr h="920932">
                <a:tc>
                  <a:txBody>
                    <a:bodyPr/>
                    <a:lstStyle/>
                    <a:p>
                      <a:pPr algn="ctr"/>
                      <a:r>
                        <a:rPr lang="en-US" dirty="0"/>
                        <a:t>Groups</a:t>
                      </a:r>
                    </a:p>
                  </a:txBody>
                  <a:tcPr anchor="ctr">
                    <a:solidFill>
                      <a:schemeClr val="tx1"/>
                    </a:solidFill>
                  </a:tcPr>
                </a:tc>
                <a:extLst>
                  <a:ext uri="{0D108BD9-81ED-4DB2-BD59-A6C34878D82A}">
                    <a16:rowId xmlns:a16="http://schemas.microsoft.com/office/drawing/2014/main" val="2993294141"/>
                  </a:ext>
                </a:extLst>
              </a:tr>
              <a:tr h="337675">
                <a:tc>
                  <a:txBody>
                    <a:bodyPr/>
                    <a:lstStyle/>
                    <a:p>
                      <a:pPr algn="l"/>
                      <a:r>
                        <a:rPr lang="en-US" sz="1600" b="1" dirty="0"/>
                        <a:t>1</a:t>
                      </a:r>
                      <a:endParaRPr lang="fr-FR" sz="1600" b="1" dirty="0"/>
                    </a:p>
                  </a:txBody>
                  <a:tcPr anchor="ctr">
                    <a:solidFill>
                      <a:schemeClr val="bg1">
                        <a:lumMod val="95000"/>
                      </a:schemeClr>
                    </a:solidFill>
                  </a:tcPr>
                </a:tc>
                <a:extLst>
                  <a:ext uri="{0D108BD9-81ED-4DB2-BD59-A6C34878D82A}">
                    <a16:rowId xmlns:a16="http://schemas.microsoft.com/office/drawing/2014/main" val="1789951125"/>
                  </a:ext>
                </a:extLst>
              </a:tr>
              <a:tr h="337675">
                <a:tc>
                  <a:txBody>
                    <a:bodyPr/>
                    <a:lstStyle/>
                    <a:p>
                      <a:pPr algn="l"/>
                      <a:r>
                        <a:rPr lang="en-US" sz="1600" b="1" dirty="0"/>
                        <a:t>2</a:t>
                      </a:r>
                      <a:endParaRPr lang="fr-FR" sz="1600" b="1" dirty="0"/>
                    </a:p>
                  </a:txBody>
                  <a:tcPr anchor="ctr">
                    <a:solidFill>
                      <a:schemeClr val="bg1">
                        <a:lumMod val="95000"/>
                      </a:schemeClr>
                    </a:solidFill>
                  </a:tcPr>
                </a:tc>
                <a:extLst>
                  <a:ext uri="{0D108BD9-81ED-4DB2-BD59-A6C34878D82A}">
                    <a16:rowId xmlns:a16="http://schemas.microsoft.com/office/drawing/2014/main" val="247766852"/>
                  </a:ext>
                </a:extLst>
              </a:tr>
              <a:tr h="337675">
                <a:tc>
                  <a:txBody>
                    <a:bodyPr/>
                    <a:lstStyle/>
                    <a:p>
                      <a:pPr algn="l"/>
                      <a:r>
                        <a:rPr lang="en-US" sz="1600" b="1" dirty="0"/>
                        <a:t>3</a:t>
                      </a:r>
                      <a:endParaRPr lang="fr-FR" sz="1600" b="1" dirty="0"/>
                    </a:p>
                  </a:txBody>
                  <a:tcPr anchor="ctr">
                    <a:solidFill>
                      <a:schemeClr val="bg1">
                        <a:lumMod val="95000"/>
                      </a:schemeClr>
                    </a:solidFill>
                  </a:tcPr>
                </a:tc>
                <a:extLst>
                  <a:ext uri="{0D108BD9-81ED-4DB2-BD59-A6C34878D82A}">
                    <a16:rowId xmlns:a16="http://schemas.microsoft.com/office/drawing/2014/main" val="2227168265"/>
                  </a:ext>
                </a:extLst>
              </a:tr>
              <a:tr h="337675">
                <a:tc>
                  <a:txBody>
                    <a:bodyPr/>
                    <a:lstStyle/>
                    <a:p>
                      <a:pPr algn="l"/>
                      <a:r>
                        <a:rPr lang="en-US" sz="1600" b="1" dirty="0"/>
                        <a:t>4</a:t>
                      </a:r>
                      <a:endParaRPr lang="fr-FR" sz="1600" b="1" dirty="0"/>
                    </a:p>
                  </a:txBody>
                  <a:tcPr anchor="ctr">
                    <a:solidFill>
                      <a:schemeClr val="bg1">
                        <a:lumMod val="95000"/>
                      </a:schemeClr>
                    </a:solidFill>
                  </a:tcPr>
                </a:tc>
                <a:extLst>
                  <a:ext uri="{0D108BD9-81ED-4DB2-BD59-A6C34878D82A}">
                    <a16:rowId xmlns:a16="http://schemas.microsoft.com/office/drawing/2014/main" val="2531530269"/>
                  </a:ext>
                </a:extLst>
              </a:tr>
              <a:tr h="337675">
                <a:tc>
                  <a:txBody>
                    <a:bodyPr/>
                    <a:lstStyle/>
                    <a:p>
                      <a:pPr algn="l"/>
                      <a:r>
                        <a:rPr lang="en-US" sz="1600" b="1" dirty="0"/>
                        <a:t>5</a:t>
                      </a:r>
                      <a:endParaRPr lang="fr-FR" sz="1600" b="1" dirty="0"/>
                    </a:p>
                  </a:txBody>
                  <a:tcPr anchor="ctr">
                    <a:solidFill>
                      <a:schemeClr val="bg1">
                        <a:lumMod val="95000"/>
                      </a:schemeClr>
                    </a:solidFill>
                  </a:tcPr>
                </a:tc>
                <a:extLst>
                  <a:ext uri="{0D108BD9-81ED-4DB2-BD59-A6C34878D82A}">
                    <a16:rowId xmlns:a16="http://schemas.microsoft.com/office/drawing/2014/main" val="2577907071"/>
                  </a:ext>
                </a:extLst>
              </a:tr>
              <a:tr h="337675">
                <a:tc>
                  <a:txBody>
                    <a:bodyPr/>
                    <a:lstStyle/>
                    <a:p>
                      <a:pPr algn="l"/>
                      <a:r>
                        <a:rPr lang="en-US" sz="1600" b="1" dirty="0"/>
                        <a:t>6</a:t>
                      </a:r>
                      <a:endParaRPr lang="fr-FR" sz="1600" b="1" dirty="0"/>
                    </a:p>
                  </a:txBody>
                  <a:tcPr anchor="ctr">
                    <a:solidFill>
                      <a:schemeClr val="bg1">
                        <a:lumMod val="95000"/>
                      </a:schemeClr>
                    </a:solidFill>
                  </a:tcPr>
                </a:tc>
                <a:extLst>
                  <a:ext uri="{0D108BD9-81ED-4DB2-BD59-A6C34878D82A}">
                    <a16:rowId xmlns:a16="http://schemas.microsoft.com/office/drawing/2014/main" val="123392545"/>
                  </a:ext>
                </a:extLst>
              </a:tr>
              <a:tr h="337675">
                <a:tc>
                  <a:txBody>
                    <a:bodyPr/>
                    <a:lstStyle/>
                    <a:p>
                      <a:pPr algn="l"/>
                      <a:r>
                        <a:rPr lang="en-US" sz="1600" b="1" dirty="0"/>
                        <a:t>7</a:t>
                      </a:r>
                      <a:endParaRPr lang="fr-FR" sz="1600" b="1" dirty="0"/>
                    </a:p>
                  </a:txBody>
                  <a:tcPr anchor="ctr">
                    <a:solidFill>
                      <a:schemeClr val="bg1">
                        <a:lumMod val="95000"/>
                      </a:schemeClr>
                    </a:solidFill>
                  </a:tcPr>
                </a:tc>
                <a:extLst>
                  <a:ext uri="{0D108BD9-81ED-4DB2-BD59-A6C34878D82A}">
                    <a16:rowId xmlns:a16="http://schemas.microsoft.com/office/drawing/2014/main" val="2461052776"/>
                  </a:ext>
                </a:extLst>
              </a:tr>
              <a:tr h="337675">
                <a:tc>
                  <a:txBody>
                    <a:bodyPr/>
                    <a:lstStyle/>
                    <a:p>
                      <a:pPr algn="l"/>
                      <a:r>
                        <a:rPr lang="en-US" sz="1600" b="1" dirty="0"/>
                        <a:t>8</a:t>
                      </a:r>
                      <a:endParaRPr lang="fr-FR" sz="1600" b="1" dirty="0"/>
                    </a:p>
                  </a:txBody>
                  <a:tcPr anchor="ctr">
                    <a:solidFill>
                      <a:schemeClr val="bg1">
                        <a:lumMod val="95000"/>
                      </a:schemeClr>
                    </a:solidFill>
                  </a:tcPr>
                </a:tc>
                <a:extLst>
                  <a:ext uri="{0D108BD9-81ED-4DB2-BD59-A6C34878D82A}">
                    <a16:rowId xmlns:a16="http://schemas.microsoft.com/office/drawing/2014/main" val="2304284910"/>
                  </a:ext>
                </a:extLst>
              </a:tr>
              <a:tr h="337675">
                <a:tc>
                  <a:txBody>
                    <a:bodyPr/>
                    <a:lstStyle/>
                    <a:p>
                      <a:pPr algn="l"/>
                      <a:r>
                        <a:rPr lang="en-US" sz="1600" b="1" dirty="0"/>
                        <a:t>9</a:t>
                      </a:r>
                      <a:endParaRPr lang="fr-FR" sz="1600" b="1" dirty="0"/>
                    </a:p>
                  </a:txBody>
                  <a:tcPr anchor="ctr">
                    <a:solidFill>
                      <a:schemeClr val="bg1">
                        <a:lumMod val="95000"/>
                      </a:schemeClr>
                    </a:solidFill>
                  </a:tcPr>
                </a:tc>
                <a:extLst>
                  <a:ext uri="{0D108BD9-81ED-4DB2-BD59-A6C34878D82A}">
                    <a16:rowId xmlns:a16="http://schemas.microsoft.com/office/drawing/2014/main" val="2057785605"/>
                  </a:ext>
                </a:extLst>
              </a:tr>
              <a:tr h="337675">
                <a:tc>
                  <a:txBody>
                    <a:bodyPr/>
                    <a:lstStyle/>
                    <a:p>
                      <a:pPr algn="l"/>
                      <a:r>
                        <a:rPr lang="en-US" sz="1600" b="1" dirty="0"/>
                        <a:t>10</a:t>
                      </a:r>
                      <a:endParaRPr lang="fr-FR" sz="1600" b="1" dirty="0"/>
                    </a:p>
                  </a:txBody>
                  <a:tcPr anchor="ctr">
                    <a:solidFill>
                      <a:schemeClr val="bg1">
                        <a:lumMod val="95000"/>
                      </a:schemeClr>
                    </a:solidFill>
                  </a:tcPr>
                </a:tc>
                <a:extLst>
                  <a:ext uri="{0D108BD9-81ED-4DB2-BD59-A6C34878D82A}">
                    <a16:rowId xmlns:a16="http://schemas.microsoft.com/office/drawing/2014/main" val="58793516"/>
                  </a:ext>
                </a:extLst>
              </a:tr>
            </a:tbl>
          </a:graphicData>
        </a:graphic>
      </p:graphicFrame>
      <p:sp>
        <p:nvSpPr>
          <p:cNvPr id="38" name="Rectangle 37">
            <a:extLst>
              <a:ext uri="{FF2B5EF4-FFF2-40B4-BE49-F238E27FC236}">
                <a16:creationId xmlns:a16="http://schemas.microsoft.com/office/drawing/2014/main" id="{3F757D94-26A1-4FCC-A2ED-3279D779E12E}"/>
              </a:ext>
            </a:extLst>
          </p:cNvPr>
          <p:cNvSpPr/>
          <p:nvPr/>
        </p:nvSpPr>
        <p:spPr>
          <a:xfrm>
            <a:off x="1638584" y="3082431"/>
            <a:ext cx="3657600" cy="102775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01775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7368C06A-B8F0-4B52-86E2-6256BFCF0E53}"/>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3"/>
            </a:pPr>
            <a:r>
              <a:rPr lang="en-US" sz="2400" b="1" dirty="0"/>
              <a:t>Network basics in R</a:t>
            </a:r>
          </a:p>
          <a:p>
            <a:endParaRPr lang="en-US" sz="2400" b="1" i="1" dirty="0"/>
          </a:p>
        </p:txBody>
      </p:sp>
      <p:sp>
        <p:nvSpPr>
          <p:cNvPr id="5" name="TextBox 4">
            <a:extLst>
              <a:ext uri="{FF2B5EF4-FFF2-40B4-BE49-F238E27FC236}">
                <a16:creationId xmlns:a16="http://schemas.microsoft.com/office/drawing/2014/main" id="{809070F0-F39E-9E37-99BF-95F2964DCEF1}"/>
              </a:ext>
            </a:extLst>
          </p:cNvPr>
          <p:cNvSpPr txBox="1"/>
          <p:nvPr/>
        </p:nvSpPr>
        <p:spPr>
          <a:xfrm>
            <a:off x="1989982" y="1957207"/>
            <a:ext cx="8212035"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Now head to the R Markdown for Session 1 and work through the section SESSION 1: PART 3 </a:t>
            </a:r>
          </a:p>
        </p:txBody>
      </p:sp>
    </p:spTree>
    <p:extLst>
      <p:ext uri="{BB962C8B-B14F-4D97-AF65-F5344CB8AC3E}">
        <p14:creationId xmlns:p14="http://schemas.microsoft.com/office/powerpoint/2010/main" val="1200434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240A99-8CB9-449B-BCDF-9C1F7CAB4329}"/>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4"/>
            </a:pPr>
            <a:r>
              <a:rPr lang="en-US" sz="2400" b="1" dirty="0"/>
              <a:t>Simple theoretical models of networks</a:t>
            </a:r>
          </a:p>
          <a:p>
            <a:endParaRPr lang="en-US" sz="2400" b="1" i="1" dirty="0"/>
          </a:p>
        </p:txBody>
      </p:sp>
      <p:sp>
        <p:nvSpPr>
          <p:cNvPr id="7" name="TextBox 6">
            <a:extLst>
              <a:ext uri="{FF2B5EF4-FFF2-40B4-BE49-F238E27FC236}">
                <a16:creationId xmlns:a16="http://schemas.microsoft.com/office/drawing/2014/main" id="{4D0BE862-92DB-4678-8045-34D5F151FE00}"/>
              </a:ext>
            </a:extLst>
          </p:cNvPr>
          <p:cNvSpPr txBox="1"/>
          <p:nvPr/>
        </p:nvSpPr>
        <p:spPr>
          <a:xfrm>
            <a:off x="895555" y="1603214"/>
            <a:ext cx="2946773" cy="830997"/>
          </a:xfrm>
          <a:prstGeom prst="rect">
            <a:avLst/>
          </a:prstGeom>
          <a:noFill/>
        </p:spPr>
        <p:txBody>
          <a:bodyPr wrap="square" rtlCol="0">
            <a:spAutoFit/>
          </a:bodyPr>
          <a:lstStyle/>
          <a:p>
            <a:pPr algn="ctr"/>
            <a:r>
              <a:rPr lang="en-US" sz="2400" b="1" dirty="0"/>
              <a:t>Random networks</a:t>
            </a:r>
          </a:p>
          <a:p>
            <a:pPr algn="ctr"/>
            <a:r>
              <a:rPr lang="en-US" sz="2400" i="1" dirty="0" err="1">
                <a:solidFill>
                  <a:schemeClr val="accent1">
                    <a:lumMod val="75000"/>
                  </a:schemeClr>
                </a:solidFill>
              </a:rPr>
              <a:t>Erdos-renyi</a:t>
            </a:r>
            <a:r>
              <a:rPr lang="en-US" sz="2400" i="1" dirty="0">
                <a:solidFill>
                  <a:schemeClr val="accent1">
                    <a:lumMod val="75000"/>
                  </a:schemeClr>
                </a:solidFill>
              </a:rPr>
              <a:t> model</a:t>
            </a:r>
          </a:p>
        </p:txBody>
      </p:sp>
      <p:pic>
        <p:nvPicPr>
          <p:cNvPr id="12" name="Picture 11">
            <a:extLst>
              <a:ext uri="{FF2B5EF4-FFF2-40B4-BE49-F238E27FC236}">
                <a16:creationId xmlns:a16="http://schemas.microsoft.com/office/drawing/2014/main" id="{809572BA-F9B8-4C34-AA7D-B9DD57A2A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921" y="2554066"/>
            <a:ext cx="3916988" cy="3739447"/>
          </a:xfrm>
          <a:prstGeom prst="rect">
            <a:avLst/>
          </a:prstGeom>
        </p:spPr>
      </p:pic>
      <p:pic>
        <p:nvPicPr>
          <p:cNvPr id="14" name="Picture 13">
            <a:extLst>
              <a:ext uri="{FF2B5EF4-FFF2-40B4-BE49-F238E27FC236}">
                <a16:creationId xmlns:a16="http://schemas.microsoft.com/office/drawing/2014/main" id="{92EA9525-0B9C-4D67-B459-D6B29F7EF66E}"/>
              </a:ext>
            </a:extLst>
          </p:cNvPr>
          <p:cNvPicPr>
            <a:picLocks noChangeAspect="1"/>
          </p:cNvPicPr>
          <p:nvPr/>
        </p:nvPicPr>
        <p:blipFill rotWithShape="1">
          <a:blip r:embed="rId4"/>
          <a:srcRect l="1587" t="14107" r="77273" b="80324"/>
          <a:stretch/>
        </p:blipFill>
        <p:spPr>
          <a:xfrm>
            <a:off x="4633843" y="2440265"/>
            <a:ext cx="7477373" cy="553999"/>
          </a:xfrm>
          <a:prstGeom prst="rect">
            <a:avLst/>
          </a:prstGeom>
        </p:spPr>
      </p:pic>
      <p:sp>
        <p:nvSpPr>
          <p:cNvPr id="15" name="TextBox 14">
            <a:extLst>
              <a:ext uri="{FF2B5EF4-FFF2-40B4-BE49-F238E27FC236}">
                <a16:creationId xmlns:a16="http://schemas.microsoft.com/office/drawing/2014/main" id="{1B3BEC06-19B9-4BFC-8895-4678F00D12EA}"/>
              </a:ext>
            </a:extLst>
          </p:cNvPr>
          <p:cNvSpPr txBox="1"/>
          <p:nvPr/>
        </p:nvSpPr>
        <p:spPr>
          <a:xfrm>
            <a:off x="5560291" y="3500583"/>
            <a:ext cx="6100486" cy="2308324"/>
          </a:xfrm>
          <a:prstGeom prst="rect">
            <a:avLst/>
          </a:prstGeom>
          <a:noFill/>
        </p:spPr>
        <p:txBody>
          <a:bodyPr wrap="square" rtlCol="0">
            <a:spAutoFit/>
          </a:bodyPr>
          <a:lstStyle/>
          <a:p>
            <a:r>
              <a:rPr lang="en-US" sz="2400" dirty="0"/>
              <a:t>The most basic network model</a:t>
            </a:r>
          </a:p>
          <a:p>
            <a:endParaRPr lang="en-US" sz="2400" dirty="0"/>
          </a:p>
          <a:p>
            <a:r>
              <a:rPr lang="en-US" sz="2400" dirty="0"/>
              <a:t>Requires only a probability of edges or number of edges, and a number of nodes</a:t>
            </a:r>
          </a:p>
          <a:p>
            <a:endParaRPr lang="en-US" sz="2400" dirty="0"/>
          </a:p>
          <a:p>
            <a:r>
              <a:rPr lang="en-US" sz="2400" dirty="0"/>
              <a:t>Edges conditionally independent </a:t>
            </a:r>
            <a:endParaRPr lang="fr-FR" sz="2400" dirty="0"/>
          </a:p>
        </p:txBody>
      </p:sp>
    </p:spTree>
    <p:extLst>
      <p:ext uri="{BB962C8B-B14F-4D97-AF65-F5344CB8AC3E}">
        <p14:creationId xmlns:p14="http://schemas.microsoft.com/office/powerpoint/2010/main" val="1595840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240A99-8CB9-449B-BCDF-9C1F7CAB4329}"/>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4"/>
            </a:pPr>
            <a:r>
              <a:rPr lang="en-US" sz="2400" b="1" dirty="0"/>
              <a:t>Simple theoretical models of networks</a:t>
            </a:r>
          </a:p>
          <a:p>
            <a:endParaRPr lang="en-US" sz="2400" b="1" i="1" dirty="0"/>
          </a:p>
        </p:txBody>
      </p:sp>
      <p:sp>
        <p:nvSpPr>
          <p:cNvPr id="7" name="TextBox 6">
            <a:extLst>
              <a:ext uri="{FF2B5EF4-FFF2-40B4-BE49-F238E27FC236}">
                <a16:creationId xmlns:a16="http://schemas.microsoft.com/office/drawing/2014/main" id="{4D0BE862-92DB-4678-8045-34D5F151FE00}"/>
              </a:ext>
            </a:extLst>
          </p:cNvPr>
          <p:cNvSpPr txBox="1"/>
          <p:nvPr/>
        </p:nvSpPr>
        <p:spPr>
          <a:xfrm>
            <a:off x="895555" y="1603214"/>
            <a:ext cx="2946773" cy="461665"/>
          </a:xfrm>
          <a:prstGeom prst="rect">
            <a:avLst/>
          </a:prstGeom>
          <a:noFill/>
        </p:spPr>
        <p:txBody>
          <a:bodyPr wrap="square" rtlCol="0">
            <a:spAutoFit/>
          </a:bodyPr>
          <a:lstStyle/>
          <a:p>
            <a:pPr algn="ctr"/>
            <a:r>
              <a:rPr lang="en-US" sz="2400" b="1" dirty="0"/>
              <a:t>Lattice network</a:t>
            </a:r>
          </a:p>
        </p:txBody>
      </p:sp>
      <p:pic>
        <p:nvPicPr>
          <p:cNvPr id="5" name="Picture 4">
            <a:extLst>
              <a:ext uri="{FF2B5EF4-FFF2-40B4-BE49-F238E27FC236}">
                <a16:creationId xmlns:a16="http://schemas.microsoft.com/office/drawing/2014/main" id="{FFF71B85-93CE-458D-9634-F2A2B9DF7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263" y="2170216"/>
            <a:ext cx="4964128" cy="4028666"/>
          </a:xfrm>
          <a:prstGeom prst="rect">
            <a:avLst/>
          </a:prstGeom>
        </p:spPr>
      </p:pic>
      <p:pic>
        <p:nvPicPr>
          <p:cNvPr id="9" name="Picture 8">
            <a:extLst>
              <a:ext uri="{FF2B5EF4-FFF2-40B4-BE49-F238E27FC236}">
                <a16:creationId xmlns:a16="http://schemas.microsoft.com/office/drawing/2014/main" id="{AF025E4C-2928-49B4-8EF3-D46AE9F33E7B}"/>
              </a:ext>
            </a:extLst>
          </p:cNvPr>
          <p:cNvPicPr>
            <a:picLocks noChangeAspect="1"/>
          </p:cNvPicPr>
          <p:nvPr/>
        </p:nvPicPr>
        <p:blipFill rotWithShape="1">
          <a:blip r:embed="rId4"/>
          <a:srcRect l="1587" t="19195" r="77273" b="76255"/>
          <a:stretch/>
        </p:blipFill>
        <p:spPr>
          <a:xfrm>
            <a:off x="4633843" y="2179779"/>
            <a:ext cx="7477373" cy="452582"/>
          </a:xfrm>
          <a:prstGeom prst="rect">
            <a:avLst/>
          </a:prstGeom>
        </p:spPr>
      </p:pic>
      <p:sp>
        <p:nvSpPr>
          <p:cNvPr id="10" name="TextBox 9">
            <a:extLst>
              <a:ext uri="{FF2B5EF4-FFF2-40B4-BE49-F238E27FC236}">
                <a16:creationId xmlns:a16="http://schemas.microsoft.com/office/drawing/2014/main" id="{6FD30D2F-BD90-46FF-A2D5-A6A4D5E002EF}"/>
              </a:ext>
            </a:extLst>
          </p:cNvPr>
          <p:cNvSpPr txBox="1"/>
          <p:nvPr/>
        </p:nvSpPr>
        <p:spPr>
          <a:xfrm>
            <a:off x="5560291" y="3500583"/>
            <a:ext cx="6100486" cy="2308324"/>
          </a:xfrm>
          <a:prstGeom prst="rect">
            <a:avLst/>
          </a:prstGeom>
          <a:noFill/>
        </p:spPr>
        <p:txBody>
          <a:bodyPr wrap="square" rtlCol="0">
            <a:spAutoFit/>
          </a:bodyPr>
          <a:lstStyle/>
          <a:p>
            <a:r>
              <a:rPr lang="en-US" sz="2400" dirty="0"/>
              <a:t>A basic “geographic” model</a:t>
            </a:r>
          </a:p>
          <a:p>
            <a:endParaRPr lang="en-US" sz="2400" dirty="0"/>
          </a:p>
          <a:p>
            <a:r>
              <a:rPr lang="en-US" sz="2400" dirty="0"/>
              <a:t>Connections between </a:t>
            </a:r>
            <a:r>
              <a:rPr lang="en-US" sz="2400" dirty="0" err="1"/>
              <a:t>neighbours</a:t>
            </a:r>
            <a:r>
              <a:rPr lang="en-US" sz="2400" dirty="0"/>
              <a:t> in a lattice</a:t>
            </a:r>
          </a:p>
          <a:p>
            <a:endParaRPr lang="en-US" sz="2400" dirty="0"/>
          </a:p>
          <a:p>
            <a:r>
              <a:rPr lang="en-US" sz="2400" dirty="0"/>
              <a:t>Can specify the lattice to have any dimension you like</a:t>
            </a:r>
            <a:endParaRPr lang="fr-FR" sz="2400" dirty="0"/>
          </a:p>
        </p:txBody>
      </p:sp>
    </p:spTree>
    <p:extLst>
      <p:ext uri="{BB962C8B-B14F-4D97-AF65-F5344CB8AC3E}">
        <p14:creationId xmlns:p14="http://schemas.microsoft.com/office/powerpoint/2010/main" val="1528226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240A99-8CB9-449B-BCDF-9C1F7CAB4329}"/>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4"/>
            </a:pPr>
            <a:r>
              <a:rPr lang="en-US" sz="2400" b="1" dirty="0"/>
              <a:t>Simple theoretical models of networks</a:t>
            </a:r>
          </a:p>
          <a:p>
            <a:endParaRPr lang="en-US" sz="2400" b="1" i="1" dirty="0"/>
          </a:p>
        </p:txBody>
      </p:sp>
      <p:sp>
        <p:nvSpPr>
          <p:cNvPr id="7" name="TextBox 6">
            <a:extLst>
              <a:ext uri="{FF2B5EF4-FFF2-40B4-BE49-F238E27FC236}">
                <a16:creationId xmlns:a16="http://schemas.microsoft.com/office/drawing/2014/main" id="{4D0BE862-92DB-4678-8045-34D5F151FE00}"/>
              </a:ext>
            </a:extLst>
          </p:cNvPr>
          <p:cNvSpPr txBox="1"/>
          <p:nvPr/>
        </p:nvSpPr>
        <p:spPr>
          <a:xfrm>
            <a:off x="701592" y="1603214"/>
            <a:ext cx="3334700" cy="830997"/>
          </a:xfrm>
          <a:prstGeom prst="rect">
            <a:avLst/>
          </a:prstGeom>
          <a:noFill/>
        </p:spPr>
        <p:txBody>
          <a:bodyPr wrap="square" rtlCol="0">
            <a:spAutoFit/>
          </a:bodyPr>
          <a:lstStyle/>
          <a:p>
            <a:pPr algn="ctr"/>
            <a:r>
              <a:rPr lang="en-US" sz="2400" b="1" dirty="0"/>
              <a:t>Small-world networks</a:t>
            </a:r>
          </a:p>
          <a:p>
            <a:pPr algn="ctr"/>
            <a:r>
              <a:rPr lang="en-US" sz="2400" i="1" dirty="0">
                <a:solidFill>
                  <a:schemeClr val="accent1">
                    <a:lumMod val="75000"/>
                  </a:schemeClr>
                </a:solidFill>
              </a:rPr>
              <a:t>Watts-</a:t>
            </a:r>
            <a:r>
              <a:rPr lang="en-US" sz="2400" i="1" dirty="0" err="1">
                <a:solidFill>
                  <a:schemeClr val="accent1">
                    <a:lumMod val="75000"/>
                  </a:schemeClr>
                </a:solidFill>
              </a:rPr>
              <a:t>Strogatz</a:t>
            </a:r>
            <a:r>
              <a:rPr lang="en-US" sz="2400" i="1" dirty="0">
                <a:solidFill>
                  <a:schemeClr val="accent1">
                    <a:lumMod val="75000"/>
                  </a:schemeClr>
                </a:solidFill>
              </a:rPr>
              <a:t> model</a:t>
            </a:r>
          </a:p>
        </p:txBody>
      </p:sp>
      <p:pic>
        <p:nvPicPr>
          <p:cNvPr id="5" name="Picture 4">
            <a:extLst>
              <a:ext uri="{FF2B5EF4-FFF2-40B4-BE49-F238E27FC236}">
                <a16:creationId xmlns:a16="http://schemas.microsoft.com/office/drawing/2014/main" id="{5F434F67-68FF-407A-810F-E881E27BE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489" y="2434211"/>
            <a:ext cx="3802565" cy="3844699"/>
          </a:xfrm>
          <a:prstGeom prst="rect">
            <a:avLst/>
          </a:prstGeom>
        </p:spPr>
      </p:pic>
      <p:pic>
        <p:nvPicPr>
          <p:cNvPr id="9" name="Picture 8">
            <a:extLst>
              <a:ext uri="{FF2B5EF4-FFF2-40B4-BE49-F238E27FC236}">
                <a16:creationId xmlns:a16="http://schemas.microsoft.com/office/drawing/2014/main" id="{0F9E580F-3B51-4A24-89D9-18B675F80401}"/>
              </a:ext>
            </a:extLst>
          </p:cNvPr>
          <p:cNvPicPr>
            <a:picLocks noChangeAspect="1"/>
          </p:cNvPicPr>
          <p:nvPr/>
        </p:nvPicPr>
        <p:blipFill rotWithShape="1">
          <a:blip r:embed="rId4"/>
          <a:srcRect l="1587" t="23187" r="77273" b="71985"/>
          <a:stretch/>
        </p:blipFill>
        <p:spPr>
          <a:xfrm>
            <a:off x="4633843" y="2355272"/>
            <a:ext cx="7477373" cy="480291"/>
          </a:xfrm>
          <a:prstGeom prst="rect">
            <a:avLst/>
          </a:prstGeom>
        </p:spPr>
      </p:pic>
      <p:sp>
        <p:nvSpPr>
          <p:cNvPr id="10" name="TextBox 9">
            <a:extLst>
              <a:ext uri="{FF2B5EF4-FFF2-40B4-BE49-F238E27FC236}">
                <a16:creationId xmlns:a16="http://schemas.microsoft.com/office/drawing/2014/main" id="{45928A95-17F0-4B8C-9A1B-6CF33B55509B}"/>
              </a:ext>
            </a:extLst>
          </p:cNvPr>
          <p:cNvSpPr txBox="1"/>
          <p:nvPr/>
        </p:nvSpPr>
        <p:spPr>
          <a:xfrm>
            <a:off x="5560291" y="3500583"/>
            <a:ext cx="6100486" cy="3046988"/>
          </a:xfrm>
          <a:prstGeom prst="rect">
            <a:avLst/>
          </a:prstGeom>
          <a:noFill/>
        </p:spPr>
        <p:txBody>
          <a:bodyPr wrap="square" rtlCol="0">
            <a:spAutoFit/>
          </a:bodyPr>
          <a:lstStyle/>
          <a:p>
            <a:r>
              <a:rPr lang="en-US" sz="2400" dirty="0"/>
              <a:t>Extends a lattice model to include occasional long-distance connections</a:t>
            </a:r>
          </a:p>
          <a:p>
            <a:endParaRPr lang="en-US" sz="2400" dirty="0"/>
          </a:p>
          <a:p>
            <a:r>
              <a:rPr lang="en-US" sz="2400" dirty="0"/>
              <a:t>Often a good approximation for many real-world social networks</a:t>
            </a:r>
          </a:p>
          <a:p>
            <a:endParaRPr lang="en-US" sz="2400" dirty="0"/>
          </a:p>
          <a:p>
            <a:r>
              <a:rPr lang="en-US" sz="2400" dirty="0" err="1"/>
              <a:t>Characterised</a:t>
            </a:r>
            <a:r>
              <a:rPr lang="en-US" sz="2400" dirty="0"/>
              <a:t> by clustering of nodes but still with short routes across the network</a:t>
            </a:r>
            <a:endParaRPr lang="fr-FR" sz="2400" dirty="0"/>
          </a:p>
        </p:txBody>
      </p:sp>
    </p:spTree>
    <p:extLst>
      <p:ext uri="{BB962C8B-B14F-4D97-AF65-F5344CB8AC3E}">
        <p14:creationId xmlns:p14="http://schemas.microsoft.com/office/powerpoint/2010/main" val="3845507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240A99-8CB9-449B-BCDF-9C1F7CAB4329}"/>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4"/>
            </a:pPr>
            <a:r>
              <a:rPr lang="en-US" sz="2400" b="1" dirty="0"/>
              <a:t>Simple theoretical models of networks</a:t>
            </a:r>
          </a:p>
          <a:p>
            <a:endParaRPr lang="en-US" sz="2400" b="1" i="1" dirty="0"/>
          </a:p>
        </p:txBody>
      </p:sp>
      <p:sp>
        <p:nvSpPr>
          <p:cNvPr id="7" name="TextBox 6">
            <a:extLst>
              <a:ext uri="{FF2B5EF4-FFF2-40B4-BE49-F238E27FC236}">
                <a16:creationId xmlns:a16="http://schemas.microsoft.com/office/drawing/2014/main" id="{4D0BE862-92DB-4678-8045-34D5F151FE00}"/>
              </a:ext>
            </a:extLst>
          </p:cNvPr>
          <p:cNvSpPr txBox="1"/>
          <p:nvPr/>
        </p:nvSpPr>
        <p:spPr>
          <a:xfrm>
            <a:off x="895555" y="1603214"/>
            <a:ext cx="3371645" cy="830997"/>
          </a:xfrm>
          <a:prstGeom prst="rect">
            <a:avLst/>
          </a:prstGeom>
          <a:noFill/>
        </p:spPr>
        <p:txBody>
          <a:bodyPr wrap="square" rtlCol="0">
            <a:spAutoFit/>
          </a:bodyPr>
          <a:lstStyle/>
          <a:p>
            <a:pPr algn="ctr"/>
            <a:r>
              <a:rPr lang="en-US" sz="2400" b="1" dirty="0"/>
              <a:t>Preferential attachment</a:t>
            </a:r>
          </a:p>
          <a:p>
            <a:pPr algn="ctr"/>
            <a:r>
              <a:rPr lang="en-US" sz="2400" i="1" dirty="0" err="1">
                <a:solidFill>
                  <a:schemeClr val="accent1">
                    <a:lumMod val="75000"/>
                  </a:schemeClr>
                </a:solidFill>
              </a:rPr>
              <a:t>Barabasi</a:t>
            </a:r>
            <a:r>
              <a:rPr lang="en-US" sz="2400" i="1" dirty="0">
                <a:solidFill>
                  <a:schemeClr val="accent1">
                    <a:lumMod val="75000"/>
                  </a:schemeClr>
                </a:solidFill>
              </a:rPr>
              <a:t>-Albert model</a:t>
            </a:r>
          </a:p>
        </p:txBody>
      </p:sp>
      <p:pic>
        <p:nvPicPr>
          <p:cNvPr id="8" name="Picture 7">
            <a:extLst>
              <a:ext uri="{FF2B5EF4-FFF2-40B4-BE49-F238E27FC236}">
                <a16:creationId xmlns:a16="http://schemas.microsoft.com/office/drawing/2014/main" id="{55B4F0C1-8E19-419F-93C8-DB57B87D9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9394" y="2607963"/>
            <a:ext cx="3371645" cy="3425360"/>
          </a:xfrm>
          <a:prstGeom prst="rect">
            <a:avLst/>
          </a:prstGeom>
        </p:spPr>
      </p:pic>
      <p:pic>
        <p:nvPicPr>
          <p:cNvPr id="9" name="Picture 8">
            <a:extLst>
              <a:ext uri="{FF2B5EF4-FFF2-40B4-BE49-F238E27FC236}">
                <a16:creationId xmlns:a16="http://schemas.microsoft.com/office/drawing/2014/main" id="{DDABDC83-AEDF-4700-BD54-38325F29072F}"/>
              </a:ext>
            </a:extLst>
          </p:cNvPr>
          <p:cNvPicPr>
            <a:picLocks noChangeAspect="1"/>
          </p:cNvPicPr>
          <p:nvPr/>
        </p:nvPicPr>
        <p:blipFill rotWithShape="1">
          <a:blip r:embed="rId4"/>
          <a:srcRect l="1587" t="27923" r="77273" b="67249"/>
          <a:stretch/>
        </p:blipFill>
        <p:spPr>
          <a:xfrm>
            <a:off x="4633843" y="2373742"/>
            <a:ext cx="7477373" cy="480291"/>
          </a:xfrm>
          <a:prstGeom prst="rect">
            <a:avLst/>
          </a:prstGeom>
        </p:spPr>
      </p:pic>
      <p:sp>
        <p:nvSpPr>
          <p:cNvPr id="10" name="TextBox 9">
            <a:extLst>
              <a:ext uri="{FF2B5EF4-FFF2-40B4-BE49-F238E27FC236}">
                <a16:creationId xmlns:a16="http://schemas.microsoft.com/office/drawing/2014/main" id="{CFD5CF6B-F821-4FB4-B9D9-ADE2B86B2B11}"/>
              </a:ext>
            </a:extLst>
          </p:cNvPr>
          <p:cNvSpPr txBox="1"/>
          <p:nvPr/>
        </p:nvSpPr>
        <p:spPr>
          <a:xfrm>
            <a:off x="5560291" y="3158839"/>
            <a:ext cx="6100486" cy="3785652"/>
          </a:xfrm>
          <a:prstGeom prst="rect">
            <a:avLst/>
          </a:prstGeom>
          <a:noFill/>
        </p:spPr>
        <p:txBody>
          <a:bodyPr wrap="square" rtlCol="0">
            <a:spAutoFit/>
          </a:bodyPr>
          <a:lstStyle/>
          <a:p>
            <a:r>
              <a:rPr lang="en-US" sz="2400" dirty="0"/>
              <a:t>A model that allows individuals to vary in their “sociality” or “popularity”</a:t>
            </a:r>
          </a:p>
          <a:p>
            <a:endParaRPr lang="en-US" sz="2400" dirty="0"/>
          </a:p>
          <a:p>
            <a:r>
              <a:rPr lang="en-US" sz="2400" dirty="0"/>
              <a:t>Uses a mechanism called preferential attachment</a:t>
            </a:r>
          </a:p>
          <a:p>
            <a:endParaRPr lang="en-US" sz="2400" dirty="0"/>
          </a:p>
          <a:p>
            <a:r>
              <a:rPr lang="en-US" sz="2400" dirty="0"/>
              <a:t>Animal social networks often have these heterogeneous degree distributions</a:t>
            </a:r>
          </a:p>
          <a:p>
            <a:r>
              <a:rPr lang="en-US" sz="2400" dirty="0"/>
              <a:t>(but may not be </a:t>
            </a:r>
            <a:r>
              <a:rPr lang="en-US" sz="2400" b="1" i="1" dirty="0"/>
              <a:t>scale free</a:t>
            </a:r>
            <a:r>
              <a:rPr lang="en-US" sz="2400" dirty="0"/>
              <a:t>)</a:t>
            </a:r>
          </a:p>
          <a:p>
            <a:endParaRPr lang="en-US" sz="2400" dirty="0"/>
          </a:p>
        </p:txBody>
      </p:sp>
    </p:spTree>
    <p:extLst>
      <p:ext uri="{BB962C8B-B14F-4D97-AF65-F5344CB8AC3E}">
        <p14:creationId xmlns:p14="http://schemas.microsoft.com/office/powerpoint/2010/main" val="1065597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2D240A99-8CB9-449B-BCDF-9C1F7CAB4329}"/>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4"/>
            </a:pPr>
            <a:r>
              <a:rPr lang="en-US" sz="2400" b="1" dirty="0"/>
              <a:t>Simple theoretical models of networks</a:t>
            </a:r>
          </a:p>
          <a:p>
            <a:endParaRPr lang="en-US" sz="2400" b="1" i="1" dirty="0"/>
          </a:p>
        </p:txBody>
      </p:sp>
      <p:sp>
        <p:nvSpPr>
          <p:cNvPr id="7" name="TextBox 6">
            <a:extLst>
              <a:ext uri="{FF2B5EF4-FFF2-40B4-BE49-F238E27FC236}">
                <a16:creationId xmlns:a16="http://schemas.microsoft.com/office/drawing/2014/main" id="{4D0BE862-92DB-4678-8045-34D5F151FE00}"/>
              </a:ext>
            </a:extLst>
          </p:cNvPr>
          <p:cNvSpPr txBox="1"/>
          <p:nvPr/>
        </p:nvSpPr>
        <p:spPr>
          <a:xfrm>
            <a:off x="895555" y="1603214"/>
            <a:ext cx="2946773" cy="461665"/>
          </a:xfrm>
          <a:prstGeom prst="rect">
            <a:avLst/>
          </a:prstGeom>
          <a:noFill/>
        </p:spPr>
        <p:txBody>
          <a:bodyPr wrap="square" rtlCol="0">
            <a:spAutoFit/>
          </a:bodyPr>
          <a:lstStyle/>
          <a:p>
            <a:pPr algn="ctr"/>
            <a:r>
              <a:rPr lang="en-US" sz="2400" b="1" dirty="0"/>
              <a:t>Modular networks</a:t>
            </a:r>
          </a:p>
        </p:txBody>
      </p:sp>
      <p:pic>
        <p:nvPicPr>
          <p:cNvPr id="9" name="Picture 8">
            <a:extLst>
              <a:ext uri="{FF2B5EF4-FFF2-40B4-BE49-F238E27FC236}">
                <a16:creationId xmlns:a16="http://schemas.microsoft.com/office/drawing/2014/main" id="{BA70C0AB-9A94-4F6C-BEA5-8B389A4E01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519" y="2455986"/>
            <a:ext cx="4849463" cy="3935608"/>
          </a:xfrm>
          <a:prstGeom prst="rect">
            <a:avLst/>
          </a:prstGeom>
        </p:spPr>
      </p:pic>
      <p:pic>
        <p:nvPicPr>
          <p:cNvPr id="11" name="Picture 10">
            <a:extLst>
              <a:ext uri="{FF2B5EF4-FFF2-40B4-BE49-F238E27FC236}">
                <a16:creationId xmlns:a16="http://schemas.microsoft.com/office/drawing/2014/main" id="{18175B3F-D7C9-4380-BF59-887767DA966B}"/>
              </a:ext>
            </a:extLst>
          </p:cNvPr>
          <p:cNvPicPr>
            <a:picLocks noChangeAspect="1"/>
          </p:cNvPicPr>
          <p:nvPr/>
        </p:nvPicPr>
        <p:blipFill rotWithShape="1">
          <a:blip r:embed="rId4"/>
          <a:srcRect l="1587" t="32773" r="77273" b="61658"/>
          <a:stretch/>
        </p:blipFill>
        <p:spPr>
          <a:xfrm>
            <a:off x="4633843" y="2403613"/>
            <a:ext cx="7477373" cy="553998"/>
          </a:xfrm>
          <a:prstGeom prst="rect">
            <a:avLst/>
          </a:prstGeom>
        </p:spPr>
      </p:pic>
      <p:sp>
        <p:nvSpPr>
          <p:cNvPr id="13" name="TextBox 12">
            <a:extLst>
              <a:ext uri="{FF2B5EF4-FFF2-40B4-BE49-F238E27FC236}">
                <a16:creationId xmlns:a16="http://schemas.microsoft.com/office/drawing/2014/main" id="{3FCED4A1-382D-43FE-ADA8-4CC4141C4668}"/>
              </a:ext>
            </a:extLst>
          </p:cNvPr>
          <p:cNvSpPr txBox="1"/>
          <p:nvPr/>
        </p:nvSpPr>
        <p:spPr>
          <a:xfrm>
            <a:off x="5560291" y="3158839"/>
            <a:ext cx="6100486" cy="2308324"/>
          </a:xfrm>
          <a:prstGeom prst="rect">
            <a:avLst/>
          </a:prstGeom>
          <a:noFill/>
        </p:spPr>
        <p:txBody>
          <a:bodyPr wrap="square" rtlCol="0">
            <a:spAutoFit/>
          </a:bodyPr>
          <a:lstStyle/>
          <a:p>
            <a:r>
              <a:rPr lang="en-US" sz="2400" dirty="0"/>
              <a:t>An example of a model that can generate networks with group or (</a:t>
            </a:r>
            <a:r>
              <a:rPr lang="en-US" sz="2400" b="1" i="1" dirty="0"/>
              <a:t>community/modular</a:t>
            </a:r>
            <a:r>
              <a:rPr lang="en-US" sz="2400" dirty="0"/>
              <a:t>) structure</a:t>
            </a:r>
          </a:p>
          <a:p>
            <a:endParaRPr lang="en-US" sz="2400" dirty="0"/>
          </a:p>
          <a:p>
            <a:r>
              <a:rPr lang="en-US" sz="2400" dirty="0"/>
              <a:t>These types of modular network are common in some animal societies</a:t>
            </a:r>
          </a:p>
        </p:txBody>
      </p:sp>
    </p:spTree>
    <p:extLst>
      <p:ext uri="{BB962C8B-B14F-4D97-AF65-F5344CB8AC3E}">
        <p14:creationId xmlns:p14="http://schemas.microsoft.com/office/powerpoint/2010/main" val="2240272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237DFF-E41D-4603-B9DA-90B08DC6BC64}"/>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49691DB4-FD4F-4AA3-8590-BC44BFC650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4363B0CE-4B61-4C57-BCEE-74DC96AEE77F}"/>
              </a:ext>
            </a:extLst>
          </p:cNvPr>
          <p:cNvSpPr txBox="1"/>
          <p:nvPr/>
        </p:nvSpPr>
        <p:spPr>
          <a:xfrm>
            <a:off x="182880" y="870857"/>
            <a:ext cx="11686903" cy="5262979"/>
          </a:xfrm>
          <a:prstGeom prst="rect">
            <a:avLst/>
          </a:prstGeom>
          <a:noFill/>
        </p:spPr>
        <p:txBody>
          <a:bodyPr wrap="square" rtlCol="0">
            <a:spAutoFit/>
          </a:bodyPr>
          <a:lstStyle/>
          <a:p>
            <a:r>
              <a:rPr lang="en-US" sz="2400" b="1" dirty="0"/>
              <a:t>Plan for the next two weeks:</a:t>
            </a:r>
          </a:p>
          <a:p>
            <a:endParaRPr lang="en-US" sz="2400" b="1" dirty="0"/>
          </a:p>
          <a:p>
            <a:r>
              <a:rPr lang="en-US" sz="2400" b="1" dirty="0"/>
              <a:t>TODAY – What is a network?</a:t>
            </a:r>
          </a:p>
          <a:p>
            <a:endParaRPr lang="en-US" sz="2400" dirty="0"/>
          </a:p>
          <a:p>
            <a:r>
              <a:rPr lang="en-US" sz="2400" dirty="0"/>
              <a:t>07/04/2023 - How do we describe network structures?</a:t>
            </a:r>
          </a:p>
          <a:p>
            <a:endParaRPr lang="en-US" sz="2400" dirty="0"/>
          </a:p>
          <a:p>
            <a:r>
              <a:rPr lang="en-US" sz="2400" dirty="0"/>
              <a:t>13/04/2023 - How do we test hypotheses in networks?</a:t>
            </a:r>
          </a:p>
          <a:p>
            <a:endParaRPr lang="en-US" sz="2400" dirty="0"/>
          </a:p>
          <a:p>
            <a:r>
              <a:rPr lang="en-US" sz="2400" dirty="0"/>
              <a:t>14/04/2023 - Extend our network skillset</a:t>
            </a:r>
            <a:endParaRPr lang="en-US" sz="2400" b="1" dirty="0"/>
          </a:p>
          <a:p>
            <a:endParaRPr lang="en-US" sz="2400" b="1" dirty="0"/>
          </a:p>
          <a:p>
            <a:endParaRPr lang="en-US" sz="2400" b="1" dirty="0"/>
          </a:p>
          <a:p>
            <a:r>
              <a:rPr lang="en-US" sz="2400" b="1" dirty="0"/>
              <a:t>Course materials:</a:t>
            </a:r>
            <a:br>
              <a:rPr lang="en-US" sz="2400" b="1" dirty="0"/>
            </a:br>
            <a:br>
              <a:rPr lang="en-US" sz="2400" b="1" dirty="0"/>
            </a:br>
            <a:r>
              <a:rPr lang="en-US" sz="2400" i="1" dirty="0">
                <a:hlinkClick r:id="rId3"/>
              </a:rPr>
              <a:t>https://github.com/NETDEM-project/CEFE_Networks_Course</a:t>
            </a:r>
            <a:r>
              <a:rPr lang="en-US" sz="2400" i="1" dirty="0"/>
              <a:t> </a:t>
            </a:r>
            <a:endParaRPr lang="fr-FR" sz="2400" i="1" dirty="0"/>
          </a:p>
        </p:txBody>
      </p:sp>
      <p:pic>
        <p:nvPicPr>
          <p:cNvPr id="5" name="Picture 4" descr="Map&#10;&#10;Description automatically generated">
            <a:extLst>
              <a:ext uri="{FF2B5EF4-FFF2-40B4-BE49-F238E27FC236}">
                <a16:creationId xmlns:a16="http://schemas.microsoft.com/office/drawing/2014/main" id="{D4DE085E-3A5F-44B5-B12E-92C131BECE5D}"/>
              </a:ext>
            </a:extLst>
          </p:cNvPr>
          <p:cNvPicPr>
            <a:picLocks noChangeAspect="1"/>
          </p:cNvPicPr>
          <p:nvPr/>
        </p:nvPicPr>
        <p:blipFill rotWithShape="1">
          <a:blip r:embed="rId4">
            <a:extLst>
              <a:ext uri="{28A0092B-C50C-407E-A947-70E740481C1C}">
                <a14:useLocalDpi xmlns:a14="http://schemas.microsoft.com/office/drawing/2010/main" val="0"/>
              </a:ext>
            </a:extLst>
          </a:blip>
          <a:srcRect l="58829" t="8110" r="8401" b="50000"/>
          <a:stretch/>
        </p:blipFill>
        <p:spPr>
          <a:xfrm>
            <a:off x="8818748" y="3764309"/>
            <a:ext cx="2842029" cy="2767119"/>
          </a:xfrm>
          <a:prstGeom prst="rect">
            <a:avLst/>
          </a:prstGeom>
        </p:spPr>
      </p:pic>
    </p:spTree>
    <p:extLst>
      <p:ext uri="{BB962C8B-B14F-4D97-AF65-F5344CB8AC3E}">
        <p14:creationId xmlns:p14="http://schemas.microsoft.com/office/powerpoint/2010/main" val="3436183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49B1A682-F2A6-4516-9818-BCF75E6F12CE}"/>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5"/>
            </a:pPr>
            <a:r>
              <a:rPr lang="en-US" sz="2400" b="1" dirty="0"/>
              <a:t>Generating networks in R</a:t>
            </a:r>
          </a:p>
          <a:p>
            <a:endParaRPr lang="en-US" sz="2400" b="1" i="1" dirty="0"/>
          </a:p>
        </p:txBody>
      </p:sp>
      <p:sp>
        <p:nvSpPr>
          <p:cNvPr id="5" name="TextBox 4">
            <a:extLst>
              <a:ext uri="{FF2B5EF4-FFF2-40B4-BE49-F238E27FC236}">
                <a16:creationId xmlns:a16="http://schemas.microsoft.com/office/drawing/2014/main" id="{4DA08F34-F8AB-928A-22D4-4B37C31C5478}"/>
              </a:ext>
            </a:extLst>
          </p:cNvPr>
          <p:cNvSpPr txBox="1"/>
          <p:nvPr/>
        </p:nvSpPr>
        <p:spPr>
          <a:xfrm>
            <a:off x="442948" y="1356800"/>
            <a:ext cx="11449134" cy="1323439"/>
          </a:xfrm>
          <a:prstGeom prst="rect">
            <a:avLst/>
          </a:prstGeom>
          <a:noFill/>
        </p:spPr>
        <p:txBody>
          <a:bodyPr wrap="square" rtlCol="0">
            <a:spAutoFit/>
          </a:bodyPr>
          <a:lstStyle/>
          <a:p>
            <a:r>
              <a:rPr lang="en-US" sz="2000" dirty="0"/>
              <a:t>A full list of </a:t>
            </a:r>
            <a:r>
              <a:rPr lang="en-US" sz="2000" dirty="0" err="1"/>
              <a:t>igraph</a:t>
            </a:r>
            <a:r>
              <a:rPr lang="en-US" sz="2000" dirty="0"/>
              <a:t> functions is here:</a:t>
            </a:r>
            <a:br>
              <a:rPr lang="en-US" sz="2000" dirty="0"/>
            </a:br>
            <a:r>
              <a:rPr lang="en-US" sz="2000" dirty="0">
                <a:hlinkClick r:id="rId3"/>
              </a:rPr>
              <a:t>https://igraph.org/r/html/latest/</a:t>
            </a:r>
            <a:endParaRPr lang="en-US" sz="2000" dirty="0"/>
          </a:p>
          <a:p>
            <a:endParaRPr lang="en-US" sz="2000" dirty="0"/>
          </a:p>
          <a:p>
            <a:r>
              <a:rPr lang="en-US" sz="2000" dirty="0"/>
              <a:t>You can find a lot of functions to generate simple networks by searching “</a:t>
            </a:r>
            <a:r>
              <a:rPr lang="en-US" sz="2000" i="1" dirty="0">
                <a:highlight>
                  <a:srgbClr val="C0C0C0"/>
                </a:highlight>
              </a:rPr>
              <a:t>game</a:t>
            </a:r>
            <a:r>
              <a:rPr lang="en-US" sz="2000" dirty="0"/>
              <a:t>” in this list</a:t>
            </a:r>
          </a:p>
        </p:txBody>
      </p:sp>
    </p:spTree>
    <p:extLst>
      <p:ext uri="{BB962C8B-B14F-4D97-AF65-F5344CB8AC3E}">
        <p14:creationId xmlns:p14="http://schemas.microsoft.com/office/powerpoint/2010/main" val="3667733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49B1A682-F2A6-4516-9818-BCF75E6F12CE}"/>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5"/>
            </a:pPr>
            <a:r>
              <a:rPr lang="en-US" sz="2400" b="1" dirty="0"/>
              <a:t>Generating networks in R</a:t>
            </a:r>
          </a:p>
          <a:p>
            <a:endParaRPr lang="en-US" sz="2400" b="1" i="1" dirty="0"/>
          </a:p>
        </p:txBody>
      </p:sp>
      <p:sp>
        <p:nvSpPr>
          <p:cNvPr id="7" name="TextBox 6">
            <a:extLst>
              <a:ext uri="{FF2B5EF4-FFF2-40B4-BE49-F238E27FC236}">
                <a16:creationId xmlns:a16="http://schemas.microsoft.com/office/drawing/2014/main" id="{D78D450F-7750-4E89-A389-8B80C1526508}"/>
              </a:ext>
            </a:extLst>
          </p:cNvPr>
          <p:cNvSpPr txBox="1"/>
          <p:nvPr/>
        </p:nvSpPr>
        <p:spPr>
          <a:xfrm>
            <a:off x="442948" y="1356800"/>
            <a:ext cx="11449134" cy="1323439"/>
          </a:xfrm>
          <a:prstGeom prst="rect">
            <a:avLst/>
          </a:prstGeom>
          <a:noFill/>
        </p:spPr>
        <p:txBody>
          <a:bodyPr wrap="square" rtlCol="0">
            <a:spAutoFit/>
          </a:bodyPr>
          <a:lstStyle/>
          <a:p>
            <a:r>
              <a:rPr lang="en-US" sz="2000" dirty="0"/>
              <a:t>A full list of </a:t>
            </a:r>
            <a:r>
              <a:rPr lang="en-US" sz="2000" dirty="0" err="1"/>
              <a:t>igraph</a:t>
            </a:r>
            <a:r>
              <a:rPr lang="en-US" sz="2000" dirty="0"/>
              <a:t> functions is here:</a:t>
            </a:r>
            <a:br>
              <a:rPr lang="en-US" sz="2000" dirty="0"/>
            </a:br>
            <a:r>
              <a:rPr lang="en-US" sz="2000" dirty="0">
                <a:hlinkClick r:id="rId3"/>
              </a:rPr>
              <a:t>https://igraph.org/r/html/latest/</a:t>
            </a:r>
            <a:endParaRPr lang="en-US" sz="2000" dirty="0"/>
          </a:p>
          <a:p>
            <a:endParaRPr lang="en-US" sz="2000" dirty="0"/>
          </a:p>
          <a:p>
            <a:r>
              <a:rPr lang="en-US" sz="2000" dirty="0"/>
              <a:t>You can find a lot of functions to generate simple networks by searching “</a:t>
            </a:r>
            <a:r>
              <a:rPr lang="en-US" sz="2000" i="1" dirty="0">
                <a:highlight>
                  <a:srgbClr val="C0C0C0"/>
                </a:highlight>
              </a:rPr>
              <a:t>game</a:t>
            </a:r>
            <a:r>
              <a:rPr lang="en-US" sz="2000" dirty="0"/>
              <a:t>” in this list</a:t>
            </a:r>
          </a:p>
        </p:txBody>
      </p:sp>
      <p:sp>
        <p:nvSpPr>
          <p:cNvPr id="5" name="TextBox 4">
            <a:extLst>
              <a:ext uri="{FF2B5EF4-FFF2-40B4-BE49-F238E27FC236}">
                <a16:creationId xmlns:a16="http://schemas.microsoft.com/office/drawing/2014/main" id="{C5CC2710-AB5D-A223-F753-7862B05D0318}"/>
              </a:ext>
            </a:extLst>
          </p:cNvPr>
          <p:cNvSpPr txBox="1"/>
          <p:nvPr/>
        </p:nvSpPr>
        <p:spPr>
          <a:xfrm>
            <a:off x="1510344" y="2801266"/>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1. Go to the R Markdown for Session 1 and work through the section SESSION 1: PART 4 </a:t>
            </a:r>
          </a:p>
        </p:txBody>
      </p:sp>
      <p:sp>
        <p:nvSpPr>
          <p:cNvPr id="6" name="TextBox 5">
            <a:extLst>
              <a:ext uri="{FF2B5EF4-FFF2-40B4-BE49-F238E27FC236}">
                <a16:creationId xmlns:a16="http://schemas.microsoft.com/office/drawing/2014/main" id="{0E30AED2-1E31-117F-76EC-DBB129C01AB5}"/>
              </a:ext>
            </a:extLst>
          </p:cNvPr>
          <p:cNvSpPr txBox="1"/>
          <p:nvPr/>
        </p:nvSpPr>
        <p:spPr>
          <a:xfrm>
            <a:off x="1510344" y="3958276"/>
            <a:ext cx="8851554" cy="2585323"/>
          </a:xfrm>
          <a:prstGeom prst="rect">
            <a:avLst/>
          </a:prstGeom>
          <a:solidFill>
            <a:schemeClr val="tx2">
              <a:lumMod val="40000"/>
              <a:lumOff val="60000"/>
            </a:schemeClr>
          </a:solidFill>
        </p:spPr>
        <p:txBody>
          <a:bodyPr wrap="square" rtlCol="0">
            <a:spAutoFit/>
          </a:bodyPr>
          <a:lstStyle/>
          <a:p>
            <a:pPr algn="ctr"/>
            <a:r>
              <a:rPr lang="en-US" sz="3000" b="1" dirty="0">
                <a:solidFill>
                  <a:srgbClr val="002060"/>
                </a:solidFill>
              </a:rPr>
              <a:t>2. In groups find models and simulate networks for:</a:t>
            </a:r>
          </a:p>
          <a:p>
            <a:pPr marL="457200" indent="-457200" algn="ctr">
              <a:buAutoNum type="alphaLcParenR"/>
            </a:pPr>
            <a:r>
              <a:rPr lang="en-US" sz="2200" dirty="0">
                <a:solidFill>
                  <a:srgbClr val="002060"/>
                </a:solidFill>
              </a:rPr>
              <a:t>A species with stable social groups that never mix</a:t>
            </a:r>
          </a:p>
          <a:p>
            <a:pPr marL="457200" indent="-457200" algn="ctr">
              <a:buAutoNum type="alphaLcParenR"/>
            </a:pPr>
            <a:r>
              <a:rPr lang="en-US" sz="2200" dirty="0">
                <a:solidFill>
                  <a:srgbClr val="002060"/>
                </a:solidFill>
              </a:rPr>
              <a:t>A territorial species with occasional long-distance dispersal</a:t>
            </a:r>
          </a:p>
          <a:p>
            <a:pPr marL="457200" indent="-457200" algn="ctr">
              <a:buAutoNum type="alphaLcParenR"/>
            </a:pPr>
            <a:r>
              <a:rPr lang="en-US" sz="2200" dirty="0">
                <a:solidFill>
                  <a:srgbClr val="002060"/>
                </a:solidFill>
              </a:rPr>
              <a:t>A species with fission-fusion social groups that separate and come back together</a:t>
            </a:r>
          </a:p>
          <a:p>
            <a:pPr marL="457200" indent="-457200" algn="ctr">
              <a:buAutoNum type="alphaLcParenR"/>
            </a:pPr>
            <a:r>
              <a:rPr lang="en-US" sz="2200" dirty="0">
                <a:solidFill>
                  <a:srgbClr val="002060"/>
                </a:solidFill>
              </a:rPr>
              <a:t>A species with social groups with some individuals much more connected than others</a:t>
            </a:r>
          </a:p>
        </p:txBody>
      </p:sp>
    </p:spTree>
    <p:extLst>
      <p:ext uri="{BB962C8B-B14F-4D97-AF65-F5344CB8AC3E}">
        <p14:creationId xmlns:p14="http://schemas.microsoft.com/office/powerpoint/2010/main" val="3585736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Different network representations</a:t>
            </a:r>
          </a:p>
          <a:p>
            <a:endParaRPr lang="en-US" sz="2400" b="1" i="1" dirty="0"/>
          </a:p>
        </p:txBody>
      </p:sp>
      <p:sp>
        <p:nvSpPr>
          <p:cNvPr id="5" name="TextBox 4">
            <a:extLst>
              <a:ext uri="{FF2B5EF4-FFF2-40B4-BE49-F238E27FC236}">
                <a16:creationId xmlns:a16="http://schemas.microsoft.com/office/drawing/2014/main" id="{18F422BD-6587-4EBE-9A87-B1814366691A}"/>
              </a:ext>
            </a:extLst>
          </p:cNvPr>
          <p:cNvSpPr txBox="1"/>
          <p:nvPr/>
        </p:nvSpPr>
        <p:spPr>
          <a:xfrm>
            <a:off x="895927" y="1487059"/>
            <a:ext cx="10446328" cy="2400657"/>
          </a:xfrm>
          <a:prstGeom prst="rect">
            <a:avLst/>
          </a:prstGeom>
          <a:noFill/>
        </p:spPr>
        <p:txBody>
          <a:bodyPr wrap="square" rtlCol="0">
            <a:spAutoFit/>
          </a:bodyPr>
          <a:lstStyle/>
          <a:p>
            <a:r>
              <a:rPr lang="en-US" dirty="0"/>
              <a:t>We have started with the most simple way to think about animal social networks – recording simply whether two individuals share a social connection or not.</a:t>
            </a:r>
          </a:p>
          <a:p>
            <a:endParaRPr lang="en-US" dirty="0"/>
          </a:p>
          <a:p>
            <a:r>
              <a:rPr lang="en-US" sz="2400" b="1" u="sng" dirty="0"/>
              <a:t>BUT</a:t>
            </a:r>
          </a:p>
          <a:p>
            <a:endParaRPr lang="en-US" b="1" dirty="0"/>
          </a:p>
          <a:p>
            <a:r>
              <a:rPr lang="en-US" dirty="0"/>
              <a:t>The social lives of animals are much more complex than this, so in the next section we are going to go through different ways to include extra information in our social network representations.</a:t>
            </a:r>
          </a:p>
          <a:p>
            <a:endParaRPr lang="en-US" dirty="0"/>
          </a:p>
        </p:txBody>
      </p:sp>
    </p:spTree>
    <p:extLst>
      <p:ext uri="{BB962C8B-B14F-4D97-AF65-F5344CB8AC3E}">
        <p14:creationId xmlns:p14="http://schemas.microsoft.com/office/powerpoint/2010/main" val="3788065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Different network representations</a:t>
            </a:r>
          </a:p>
          <a:p>
            <a:endParaRPr lang="en-US" sz="2400" b="1" i="1" dirty="0"/>
          </a:p>
        </p:txBody>
      </p:sp>
      <p:sp>
        <p:nvSpPr>
          <p:cNvPr id="5" name="TextBox 4">
            <a:extLst>
              <a:ext uri="{FF2B5EF4-FFF2-40B4-BE49-F238E27FC236}">
                <a16:creationId xmlns:a16="http://schemas.microsoft.com/office/drawing/2014/main" id="{18F422BD-6587-4EBE-9A87-B1814366691A}"/>
              </a:ext>
            </a:extLst>
          </p:cNvPr>
          <p:cNvSpPr txBox="1"/>
          <p:nvPr/>
        </p:nvSpPr>
        <p:spPr>
          <a:xfrm>
            <a:off x="895927" y="1487059"/>
            <a:ext cx="10446328" cy="4154984"/>
          </a:xfrm>
          <a:prstGeom prst="rect">
            <a:avLst/>
          </a:prstGeom>
          <a:noFill/>
        </p:spPr>
        <p:txBody>
          <a:bodyPr wrap="square" rtlCol="0">
            <a:spAutoFit/>
          </a:bodyPr>
          <a:lstStyle/>
          <a:p>
            <a:r>
              <a:rPr lang="en-US" dirty="0"/>
              <a:t>We have started with the most simple way to think about animal social networks – recording simply whether two individuals share a social connection or not.</a:t>
            </a:r>
          </a:p>
          <a:p>
            <a:endParaRPr lang="en-US" dirty="0"/>
          </a:p>
          <a:p>
            <a:r>
              <a:rPr lang="en-US" sz="2400" b="1" u="sng" dirty="0"/>
              <a:t>BUT</a:t>
            </a:r>
          </a:p>
          <a:p>
            <a:endParaRPr lang="en-US" b="1" dirty="0"/>
          </a:p>
          <a:p>
            <a:r>
              <a:rPr lang="en-US" dirty="0"/>
              <a:t>The social lives of animals are much more complex than this, so in the next section we are going to go through different ways to include extra information in our social network representations.</a:t>
            </a:r>
          </a:p>
          <a:p>
            <a:endParaRPr lang="en-US" dirty="0"/>
          </a:p>
          <a:p>
            <a:r>
              <a:rPr lang="en-US" sz="1600" dirty="0"/>
              <a:t>We will start with types of </a:t>
            </a:r>
            <a:r>
              <a:rPr lang="en-US" sz="1600" b="1" i="1" dirty="0"/>
              <a:t>static representation </a:t>
            </a:r>
            <a:r>
              <a:rPr lang="en-US" sz="1600" dirty="0"/>
              <a:t>that ignore how interactions might change over time to account for:</a:t>
            </a:r>
            <a:endParaRPr lang="en-US" sz="1600" b="1" dirty="0"/>
          </a:p>
          <a:p>
            <a:pPr marL="285750" indent="-285750">
              <a:buFont typeface="Arial" panose="020B0604020202020204" pitchFamily="34" charset="0"/>
              <a:buChar char="•"/>
            </a:pPr>
            <a:r>
              <a:rPr lang="en-US" sz="1600" dirty="0"/>
              <a:t>The frequency and duration of interactions (</a:t>
            </a:r>
            <a:r>
              <a:rPr lang="en-US" sz="1600" b="1" dirty="0"/>
              <a:t>weighted networks </a:t>
            </a:r>
            <a:r>
              <a:rPr lang="en-US" sz="1600" dirty="0"/>
              <a:t>and </a:t>
            </a:r>
            <a:r>
              <a:rPr lang="en-US" sz="1600" b="1" dirty="0"/>
              <a:t>multigraphs</a:t>
            </a:r>
            <a:r>
              <a:rPr lang="en-US" sz="1600" dirty="0"/>
              <a:t>)</a:t>
            </a:r>
          </a:p>
          <a:p>
            <a:pPr marL="285750" indent="-285750">
              <a:buFont typeface="Arial" panose="020B0604020202020204" pitchFamily="34" charset="0"/>
              <a:buChar char="•"/>
            </a:pPr>
            <a:r>
              <a:rPr lang="en-US" sz="1600" dirty="0"/>
              <a:t>Who interacted with whom (</a:t>
            </a:r>
            <a:r>
              <a:rPr lang="en-US" sz="1600" b="1" dirty="0"/>
              <a:t>directed networks </a:t>
            </a:r>
            <a:r>
              <a:rPr lang="en-US" sz="1600" dirty="0"/>
              <a:t>and </a:t>
            </a:r>
            <a:r>
              <a:rPr lang="en-US" sz="1600" b="1" dirty="0"/>
              <a:t>ego networks</a:t>
            </a:r>
            <a:r>
              <a:rPr lang="en-US" sz="1600" dirty="0"/>
              <a:t>)</a:t>
            </a:r>
          </a:p>
          <a:p>
            <a:pPr marL="285750" indent="-285750">
              <a:buFont typeface="Arial" panose="020B0604020202020204" pitchFamily="34" charset="0"/>
              <a:buChar char="•"/>
            </a:pPr>
            <a:r>
              <a:rPr lang="en-US" sz="1600" dirty="0"/>
              <a:t>Different types of </a:t>
            </a:r>
            <a:r>
              <a:rPr lang="en-US" sz="1600" dirty="0" err="1"/>
              <a:t>behaviour</a:t>
            </a:r>
            <a:r>
              <a:rPr lang="en-US" sz="1600" dirty="0"/>
              <a:t> (</a:t>
            </a:r>
            <a:r>
              <a:rPr lang="en-US" sz="1600" b="1" dirty="0"/>
              <a:t>multilayer networks</a:t>
            </a:r>
            <a:r>
              <a:rPr lang="en-US" sz="1600" dirty="0"/>
              <a:t>)</a:t>
            </a:r>
          </a:p>
          <a:p>
            <a:pPr marL="285750" indent="-285750">
              <a:buFont typeface="Arial" panose="020B0604020202020204" pitchFamily="34" charset="0"/>
              <a:buChar char="•"/>
            </a:pPr>
            <a:r>
              <a:rPr lang="en-US" sz="1600" dirty="0"/>
              <a:t>Indirect interactions (</a:t>
            </a:r>
            <a:r>
              <a:rPr lang="en-US" sz="1600" b="1" dirty="0"/>
              <a:t>bipartite networks</a:t>
            </a:r>
            <a:r>
              <a:rPr lang="en-US" sz="1600" dirty="0"/>
              <a:t>)</a:t>
            </a:r>
          </a:p>
          <a:p>
            <a:pPr marL="285750" indent="-285750">
              <a:buFont typeface="Arial" panose="020B0604020202020204" pitchFamily="34" charset="0"/>
              <a:buChar char="•"/>
            </a:pPr>
            <a:r>
              <a:rPr lang="en-US" sz="1600" dirty="0"/>
              <a:t>Group interactions (</a:t>
            </a:r>
            <a:r>
              <a:rPr lang="en-US" sz="1600" b="1" dirty="0"/>
              <a:t>higher-order networks</a:t>
            </a:r>
            <a:r>
              <a:rPr lang="en-US" sz="1600" dirty="0"/>
              <a: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25915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Different network representations</a:t>
            </a:r>
          </a:p>
          <a:p>
            <a:endParaRPr lang="en-US" sz="2400" b="1" i="1" dirty="0"/>
          </a:p>
        </p:txBody>
      </p:sp>
      <p:sp>
        <p:nvSpPr>
          <p:cNvPr id="5" name="TextBox 4">
            <a:extLst>
              <a:ext uri="{FF2B5EF4-FFF2-40B4-BE49-F238E27FC236}">
                <a16:creationId xmlns:a16="http://schemas.microsoft.com/office/drawing/2014/main" id="{18F422BD-6587-4EBE-9A87-B1814366691A}"/>
              </a:ext>
            </a:extLst>
          </p:cNvPr>
          <p:cNvSpPr txBox="1"/>
          <p:nvPr/>
        </p:nvSpPr>
        <p:spPr>
          <a:xfrm>
            <a:off x="895927" y="1487059"/>
            <a:ext cx="10446328" cy="4708981"/>
          </a:xfrm>
          <a:prstGeom prst="rect">
            <a:avLst/>
          </a:prstGeom>
          <a:noFill/>
        </p:spPr>
        <p:txBody>
          <a:bodyPr wrap="square" rtlCol="0">
            <a:spAutoFit/>
          </a:bodyPr>
          <a:lstStyle/>
          <a:p>
            <a:r>
              <a:rPr lang="en-US" dirty="0"/>
              <a:t>We have started with the most simple way to think about animal social networks – recording simply whether two individuals share a social connection or not.</a:t>
            </a:r>
          </a:p>
          <a:p>
            <a:endParaRPr lang="en-US" dirty="0"/>
          </a:p>
          <a:p>
            <a:r>
              <a:rPr lang="en-US" sz="2400" b="1" u="sng" dirty="0"/>
              <a:t>BUT</a:t>
            </a:r>
          </a:p>
          <a:p>
            <a:endParaRPr lang="en-US" b="1" dirty="0"/>
          </a:p>
          <a:p>
            <a:r>
              <a:rPr lang="en-US" dirty="0"/>
              <a:t>The social lives of animals are much more complex than this, so in the next section we are going to go through different ways to include extra information in our social network representations.</a:t>
            </a:r>
          </a:p>
          <a:p>
            <a:endParaRPr lang="en-US" dirty="0"/>
          </a:p>
          <a:p>
            <a:r>
              <a:rPr lang="en-US" sz="1600" dirty="0"/>
              <a:t>We will start with types of </a:t>
            </a:r>
            <a:r>
              <a:rPr lang="en-US" sz="1600" b="1" i="1" dirty="0"/>
              <a:t>static representation </a:t>
            </a:r>
            <a:r>
              <a:rPr lang="en-US" sz="1600" dirty="0"/>
              <a:t>that ignore how interactions might change over time to account for:</a:t>
            </a:r>
            <a:endParaRPr lang="en-US" sz="1600" b="1" dirty="0"/>
          </a:p>
          <a:p>
            <a:pPr marL="285750" indent="-285750">
              <a:buFont typeface="Arial" panose="020B0604020202020204" pitchFamily="34" charset="0"/>
              <a:buChar char="•"/>
            </a:pPr>
            <a:r>
              <a:rPr lang="en-US" sz="1600" dirty="0"/>
              <a:t>The frequency and duration of interactions (</a:t>
            </a:r>
            <a:r>
              <a:rPr lang="en-US" sz="1600" b="1" dirty="0"/>
              <a:t>weighted networks </a:t>
            </a:r>
            <a:r>
              <a:rPr lang="en-US" sz="1600" dirty="0"/>
              <a:t>and </a:t>
            </a:r>
            <a:r>
              <a:rPr lang="en-US" sz="1600" b="1" dirty="0"/>
              <a:t>multigraphs</a:t>
            </a:r>
            <a:r>
              <a:rPr lang="en-US" sz="1600" dirty="0"/>
              <a:t>)</a:t>
            </a:r>
          </a:p>
          <a:p>
            <a:pPr marL="285750" indent="-285750">
              <a:buFont typeface="Arial" panose="020B0604020202020204" pitchFamily="34" charset="0"/>
              <a:buChar char="•"/>
            </a:pPr>
            <a:r>
              <a:rPr lang="en-US" sz="1600" dirty="0"/>
              <a:t>Who interacted with whom (</a:t>
            </a:r>
            <a:r>
              <a:rPr lang="en-US" sz="1600" b="1" dirty="0"/>
              <a:t>directed networks </a:t>
            </a:r>
            <a:r>
              <a:rPr lang="en-US" sz="1600" dirty="0"/>
              <a:t>and </a:t>
            </a:r>
            <a:r>
              <a:rPr lang="en-US" sz="1600" b="1" dirty="0"/>
              <a:t>ego networks</a:t>
            </a:r>
            <a:r>
              <a:rPr lang="en-US" sz="1600" dirty="0"/>
              <a:t>)</a:t>
            </a:r>
          </a:p>
          <a:p>
            <a:pPr marL="285750" indent="-285750">
              <a:buFont typeface="Arial" panose="020B0604020202020204" pitchFamily="34" charset="0"/>
              <a:buChar char="•"/>
            </a:pPr>
            <a:r>
              <a:rPr lang="en-US" sz="1600" dirty="0"/>
              <a:t>Different types of </a:t>
            </a:r>
            <a:r>
              <a:rPr lang="en-US" sz="1600" dirty="0" err="1"/>
              <a:t>behaviour</a:t>
            </a:r>
            <a:r>
              <a:rPr lang="en-US" sz="1600" dirty="0"/>
              <a:t> (</a:t>
            </a:r>
            <a:r>
              <a:rPr lang="en-US" sz="1600" b="1" dirty="0"/>
              <a:t>multilayer networks</a:t>
            </a:r>
            <a:r>
              <a:rPr lang="en-US" sz="1600" dirty="0"/>
              <a:t>)</a:t>
            </a:r>
          </a:p>
          <a:p>
            <a:pPr marL="285750" indent="-285750">
              <a:buFont typeface="Arial" panose="020B0604020202020204" pitchFamily="34" charset="0"/>
              <a:buChar char="•"/>
            </a:pPr>
            <a:r>
              <a:rPr lang="en-US" sz="1600" dirty="0"/>
              <a:t>Indirect interactions (</a:t>
            </a:r>
            <a:r>
              <a:rPr lang="en-US" sz="1600" b="1" dirty="0"/>
              <a:t>bipartite networks</a:t>
            </a:r>
            <a:r>
              <a:rPr lang="en-US" sz="1600" dirty="0"/>
              <a:t>)</a:t>
            </a:r>
          </a:p>
          <a:p>
            <a:pPr marL="285750" indent="-285750">
              <a:buFont typeface="Arial" panose="020B0604020202020204" pitchFamily="34" charset="0"/>
              <a:buChar char="•"/>
            </a:pPr>
            <a:r>
              <a:rPr lang="en-US" sz="1600" dirty="0"/>
              <a:t>Group interactions (</a:t>
            </a:r>
            <a:r>
              <a:rPr lang="en-US" sz="1600" b="1" dirty="0"/>
              <a:t>higher-order networks</a:t>
            </a:r>
            <a:r>
              <a:rPr lang="en-US" sz="1600" dirty="0"/>
              <a:t>)</a:t>
            </a:r>
          </a:p>
          <a:p>
            <a:pPr marL="285750" indent="-285750">
              <a:buFont typeface="Arial" panose="020B0604020202020204" pitchFamily="34" charset="0"/>
              <a:buChar char="•"/>
            </a:pPr>
            <a:endParaRPr lang="en-US" dirty="0"/>
          </a:p>
          <a:p>
            <a:r>
              <a:rPr lang="en-US" dirty="0"/>
              <a:t>We will then finish by thinking about </a:t>
            </a:r>
            <a:r>
              <a:rPr lang="en-US" b="1" i="1" dirty="0"/>
              <a:t>dynamic representations </a:t>
            </a:r>
            <a:r>
              <a:rPr lang="en-US" dirty="0"/>
              <a:t>that include information about temporal changes to interaction patterns</a:t>
            </a:r>
            <a:endParaRPr lang="en-US" b="1" i="1" dirty="0"/>
          </a:p>
        </p:txBody>
      </p:sp>
    </p:spTree>
    <p:extLst>
      <p:ext uri="{BB962C8B-B14F-4D97-AF65-F5344CB8AC3E}">
        <p14:creationId xmlns:p14="http://schemas.microsoft.com/office/powerpoint/2010/main" val="3342185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1015663"/>
          </a:xfrm>
          <a:prstGeom prst="rect">
            <a:avLst/>
          </a:prstGeom>
          <a:noFill/>
        </p:spPr>
        <p:txBody>
          <a:bodyPr wrap="square" rtlCol="0">
            <a:spAutoFit/>
          </a:bodyPr>
          <a:lstStyle/>
          <a:p>
            <a:r>
              <a:rPr lang="en-US" sz="2000" b="1" i="1" dirty="0">
                <a:solidFill>
                  <a:schemeClr val="accent4">
                    <a:lumMod val="75000"/>
                  </a:schemeClr>
                </a:solidFill>
              </a:rPr>
              <a:t>Weighted networks</a:t>
            </a:r>
            <a:r>
              <a:rPr lang="en-US" sz="2000" dirty="0"/>
              <a:t> are commonly used to study animal social networks</a:t>
            </a:r>
          </a:p>
          <a:p>
            <a:endParaRPr lang="en-US" sz="2000" dirty="0"/>
          </a:p>
          <a:p>
            <a:r>
              <a:rPr lang="en-US" sz="2000" dirty="0"/>
              <a:t>Also provide information on the strength of social connections</a:t>
            </a:r>
          </a:p>
        </p:txBody>
      </p:sp>
      <p:grpSp>
        <p:nvGrpSpPr>
          <p:cNvPr id="33" name="Group 32">
            <a:extLst>
              <a:ext uri="{FF2B5EF4-FFF2-40B4-BE49-F238E27FC236}">
                <a16:creationId xmlns:a16="http://schemas.microsoft.com/office/drawing/2014/main" id="{BF92B285-59A5-9F9B-A953-AE4A82BE0ABB}"/>
              </a:ext>
            </a:extLst>
          </p:cNvPr>
          <p:cNvGrpSpPr/>
          <p:nvPr/>
        </p:nvGrpSpPr>
        <p:grpSpPr>
          <a:xfrm>
            <a:off x="1208193" y="3182464"/>
            <a:ext cx="1869945" cy="3125033"/>
            <a:chOff x="9236782" y="2185295"/>
            <a:chExt cx="1869945" cy="3125033"/>
          </a:xfrm>
        </p:grpSpPr>
        <p:cxnSp>
          <p:nvCxnSpPr>
            <p:cNvPr id="7" name="Straight Connector 6">
              <a:extLst>
                <a:ext uri="{FF2B5EF4-FFF2-40B4-BE49-F238E27FC236}">
                  <a16:creationId xmlns:a16="http://schemas.microsoft.com/office/drawing/2014/main" id="{FE512A5C-126D-DEC1-0AE7-D11C4F9CF587}"/>
                </a:ext>
              </a:extLst>
            </p:cNvPr>
            <p:cNvCxnSpPr>
              <a:cxnSpLocks/>
            </p:cNvCxnSpPr>
            <p:nvPr/>
          </p:nvCxnSpPr>
          <p:spPr>
            <a:xfrm flipV="1">
              <a:off x="9448800" y="2381719"/>
              <a:ext cx="437733" cy="76486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CCBF079-3F5B-7CAF-C4C4-445632CEC6E8}"/>
                </a:ext>
              </a:extLst>
            </p:cNvPr>
            <p:cNvCxnSpPr>
              <a:cxnSpLocks/>
            </p:cNvCxnSpPr>
            <p:nvPr/>
          </p:nvCxnSpPr>
          <p:spPr>
            <a:xfrm>
              <a:off x="9886533" y="2366704"/>
              <a:ext cx="664482" cy="163716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6B52F2F-8606-9CEE-A13C-B3C424C4B0F0}"/>
                </a:ext>
              </a:extLst>
            </p:cNvPr>
            <p:cNvCxnSpPr>
              <a:cxnSpLocks/>
            </p:cNvCxnSpPr>
            <p:nvPr/>
          </p:nvCxnSpPr>
          <p:spPr>
            <a:xfrm flipH="1" flipV="1">
              <a:off x="9886533" y="2366705"/>
              <a:ext cx="747976" cy="10297"/>
            </a:xfrm>
            <a:prstGeom prst="line">
              <a:avLst/>
            </a:prstGeom>
            <a:ln w="1143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4DCFC8-0646-7E19-F033-03334CB585BD}"/>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8A5F025-E1E8-EF3C-9318-F48A75AC5581}"/>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71F317AA-71BB-A7FE-2FE3-838C37BF5BB2}"/>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0DB8A8AD-0F3A-5A2F-CE6E-FEFD2524B906}"/>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75AF379A-C942-3965-44BE-DA5539926840}"/>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2E0D58D5-FCEB-4D00-6A49-9793DF94CC92}"/>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FD2E1EE5-94DB-CB78-6CB7-EC44806386A7}"/>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8604E401-FF6F-6744-A62F-C6CB5547E844}"/>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DF31A2C5-CA5B-C22C-FEAC-1B7B475412E0}"/>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71C2AF13-4D1E-362B-02AC-DCBFA4F9335E}"/>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C217C4-BE26-F4BC-E4BC-83AC8BC11C35}"/>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599696F-D1DB-61EE-D62F-C6360AD669A9}"/>
                </a:ext>
              </a:extLst>
            </p:cNvPr>
            <p:cNvCxnSpPr>
              <a:cxnSpLocks/>
            </p:cNvCxnSpPr>
            <p:nvPr/>
          </p:nvCxnSpPr>
          <p:spPr>
            <a:xfrm>
              <a:off x="9940768" y="3771756"/>
              <a:ext cx="17707" cy="58516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72167D-4012-2012-182B-4716713BE98D}"/>
                </a:ext>
              </a:extLst>
            </p:cNvPr>
            <p:cNvCxnSpPr>
              <a:cxnSpLocks/>
            </p:cNvCxnSpPr>
            <p:nvPr/>
          </p:nvCxnSpPr>
          <p:spPr>
            <a:xfrm>
              <a:off x="9958475" y="3748551"/>
              <a:ext cx="592540" cy="2553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03456E8-D9D3-12A0-B2FF-8A7E11C239FA}"/>
                </a:ext>
              </a:extLst>
            </p:cNvPr>
            <p:cNvCxnSpPr>
              <a:cxnSpLocks/>
            </p:cNvCxnSpPr>
            <p:nvPr/>
          </p:nvCxnSpPr>
          <p:spPr>
            <a:xfrm flipV="1">
              <a:off x="9969302" y="4003871"/>
              <a:ext cx="581713" cy="35304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E589508-3ED0-427C-6A10-51203369CC6F}"/>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F0E0948-F1C7-4112-D163-4AE88755B6E3}"/>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26" name="TextBox 25">
              <a:extLst>
                <a:ext uri="{FF2B5EF4-FFF2-40B4-BE49-F238E27FC236}">
                  <a16:creationId xmlns:a16="http://schemas.microsoft.com/office/drawing/2014/main" id="{2C2939AA-894F-36B8-629F-D9DE1E153863}"/>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27" name="TextBox 26">
              <a:extLst>
                <a:ext uri="{FF2B5EF4-FFF2-40B4-BE49-F238E27FC236}">
                  <a16:creationId xmlns:a16="http://schemas.microsoft.com/office/drawing/2014/main" id="{6D3AB20A-5324-A4BA-42EE-30C8D2EF260F}"/>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28" name="TextBox 27">
              <a:extLst>
                <a:ext uri="{FF2B5EF4-FFF2-40B4-BE49-F238E27FC236}">
                  <a16:creationId xmlns:a16="http://schemas.microsoft.com/office/drawing/2014/main" id="{3AC9C212-0192-130A-B9EA-B7698E300CB9}"/>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29" name="TextBox 28">
              <a:extLst>
                <a:ext uri="{FF2B5EF4-FFF2-40B4-BE49-F238E27FC236}">
                  <a16:creationId xmlns:a16="http://schemas.microsoft.com/office/drawing/2014/main" id="{30DC0F20-AB92-E37A-8117-8D89A2A19BEC}"/>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F061DC1A-42D3-A458-C9D2-D8045127B82A}"/>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5801DD49-1A1B-4CB5-11B9-391C36E82C14}"/>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F7405E5F-8D49-114A-0E37-9DD08F797BDE}"/>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grpSp>
      <p:graphicFrame>
        <p:nvGraphicFramePr>
          <p:cNvPr id="34" name="Table 38">
            <a:extLst>
              <a:ext uri="{FF2B5EF4-FFF2-40B4-BE49-F238E27FC236}">
                <a16:creationId xmlns:a16="http://schemas.microsoft.com/office/drawing/2014/main" id="{C705F137-B400-BE04-8846-7B34CF381E01}"/>
              </a:ext>
            </a:extLst>
          </p:cNvPr>
          <p:cNvGraphicFramePr>
            <a:graphicFrameLocks noGrp="1"/>
          </p:cNvGraphicFramePr>
          <p:nvPr>
            <p:extLst>
              <p:ext uri="{D42A27DB-BD31-4B8C-83A1-F6EECF244321}">
                <p14:modId xmlns:p14="http://schemas.microsoft.com/office/powerpoint/2010/main" val="3955678776"/>
              </p:ext>
            </p:extLst>
          </p:nvPr>
        </p:nvGraphicFramePr>
        <p:xfrm>
          <a:off x="4450080" y="3015657"/>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3</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graphicFrame>
        <p:nvGraphicFramePr>
          <p:cNvPr id="35" name="Table 4">
            <a:extLst>
              <a:ext uri="{FF2B5EF4-FFF2-40B4-BE49-F238E27FC236}">
                <a16:creationId xmlns:a16="http://schemas.microsoft.com/office/drawing/2014/main" id="{4F7A414E-C1DE-2C1E-F43F-0E9BC5247B18}"/>
              </a:ext>
            </a:extLst>
          </p:cNvPr>
          <p:cNvGraphicFramePr>
            <a:graphicFrameLocks noGrp="1"/>
          </p:cNvGraphicFramePr>
          <p:nvPr>
            <p:extLst>
              <p:ext uri="{D42A27DB-BD31-4B8C-83A1-F6EECF244321}">
                <p14:modId xmlns:p14="http://schemas.microsoft.com/office/powerpoint/2010/main" val="2007862889"/>
              </p:ext>
            </p:extLst>
          </p:nvPr>
        </p:nvGraphicFramePr>
        <p:xfrm>
          <a:off x="9058468" y="2240705"/>
          <a:ext cx="2551176" cy="4058920"/>
        </p:xfrm>
        <a:graphic>
          <a:graphicData uri="http://schemas.openxmlformats.org/drawingml/2006/table">
            <a:tbl>
              <a:tblPr firstRow="1" bandRow="1">
                <a:tableStyleId>{5C22544A-7EE6-4342-B048-85BDC9FD1C3A}</a:tableStyleId>
              </a:tblPr>
              <a:tblGrid>
                <a:gridCol w="850392">
                  <a:extLst>
                    <a:ext uri="{9D8B030D-6E8A-4147-A177-3AD203B41FA5}">
                      <a16:colId xmlns:a16="http://schemas.microsoft.com/office/drawing/2014/main" val="3633928271"/>
                    </a:ext>
                  </a:extLst>
                </a:gridCol>
                <a:gridCol w="850392">
                  <a:extLst>
                    <a:ext uri="{9D8B030D-6E8A-4147-A177-3AD203B41FA5}">
                      <a16:colId xmlns:a16="http://schemas.microsoft.com/office/drawing/2014/main" val="448717354"/>
                    </a:ext>
                  </a:extLst>
                </a:gridCol>
                <a:gridCol w="850392">
                  <a:extLst>
                    <a:ext uri="{9D8B030D-6E8A-4147-A177-3AD203B41FA5}">
                      <a16:colId xmlns:a16="http://schemas.microsoft.com/office/drawing/2014/main" val="4130169604"/>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tc>
                  <a:txBody>
                    <a:bodyPr/>
                    <a:lstStyle/>
                    <a:p>
                      <a:pPr algn="ctr"/>
                      <a:r>
                        <a:rPr lang="en-US" sz="1200" dirty="0">
                          <a:solidFill>
                            <a:schemeClr val="accent4">
                              <a:lumMod val="60000"/>
                              <a:lumOff val="40000"/>
                            </a:schemeClr>
                          </a:solidFill>
                        </a:rPr>
                        <a:t>Attribute</a:t>
                      </a:r>
                      <a:endParaRPr lang="fr-FR" sz="12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fr-FR" dirty="0"/>
                        <a:t>3</a:t>
                      </a:r>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3019948275"/>
                  </a:ext>
                </a:extLst>
              </a:tr>
              <a:tr h="370840">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1806561758"/>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008170764"/>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dirty="0"/>
                        <a:t>5</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440282349"/>
                  </a:ext>
                </a:extLst>
              </a:tr>
              <a:tr h="273050">
                <a:tc>
                  <a:txBody>
                    <a:bodyPr/>
                    <a:lstStyle/>
                    <a:p>
                      <a:pPr algn="ctr"/>
                      <a:r>
                        <a:rPr lang="en-US" dirty="0"/>
                        <a:t>5</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1697648120"/>
                  </a:ext>
                </a:extLst>
              </a:tr>
              <a:tr h="180340">
                <a:tc>
                  <a:txBody>
                    <a:bodyPr/>
                    <a:lstStyle/>
                    <a:p>
                      <a:pPr algn="ctr"/>
                      <a:r>
                        <a:rPr lang="en-US" dirty="0"/>
                        <a:t>6</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dirty="0"/>
                        <a:t>7</a:t>
                      </a:r>
                      <a:endParaRPr lang="fr-FR" dirty="0"/>
                    </a:p>
                  </a:txBody>
                  <a:tcPr>
                    <a:solidFill>
                      <a:schemeClr val="bg1">
                        <a:lumMod val="95000"/>
                      </a:schemeClr>
                    </a:solidFill>
                  </a:tcPr>
                </a:tc>
                <a:tc>
                  <a:txBody>
                    <a:bodyPr/>
                    <a:lstStyle/>
                    <a:p>
                      <a:pPr algn="ctr"/>
                      <a:r>
                        <a:rPr lang="en-US" dirty="0"/>
                        <a:t>8</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36" name="Rectangle 35">
            <a:extLst>
              <a:ext uri="{FF2B5EF4-FFF2-40B4-BE49-F238E27FC236}">
                <a16:creationId xmlns:a16="http://schemas.microsoft.com/office/drawing/2014/main" id="{8BE6E6E8-6428-7C87-2CF1-DD05A64A0A93}"/>
              </a:ext>
            </a:extLst>
          </p:cNvPr>
          <p:cNvSpPr/>
          <p:nvPr/>
        </p:nvSpPr>
        <p:spPr>
          <a:xfrm>
            <a:off x="4820092" y="3379800"/>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FD9031FE-E584-6052-DD34-9DCF67670049}"/>
              </a:ext>
            </a:extLst>
          </p:cNvPr>
          <p:cNvSpPr/>
          <p:nvPr/>
        </p:nvSpPr>
        <p:spPr>
          <a:xfrm rot="5400000">
            <a:off x="3532203" y="4656862"/>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E43D540D-887B-7140-1D8D-C8AE81525FFA}"/>
              </a:ext>
            </a:extLst>
          </p:cNvPr>
          <p:cNvSpPr/>
          <p:nvPr/>
        </p:nvSpPr>
        <p:spPr>
          <a:xfrm>
            <a:off x="9080067" y="2594314"/>
            <a:ext cx="2529577" cy="110284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86677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There are lots of different ways to weight social network edges</a:t>
            </a:r>
          </a:p>
        </p:txBody>
      </p:sp>
      <p:sp>
        <p:nvSpPr>
          <p:cNvPr id="5" name="TextBox 4">
            <a:extLst>
              <a:ext uri="{FF2B5EF4-FFF2-40B4-BE49-F238E27FC236}">
                <a16:creationId xmlns:a16="http://schemas.microsoft.com/office/drawing/2014/main" id="{79A2D3AA-7B96-9F7F-6E69-48C8A9948F01}"/>
              </a:ext>
            </a:extLst>
          </p:cNvPr>
          <p:cNvSpPr txBox="1"/>
          <p:nvPr/>
        </p:nvSpPr>
        <p:spPr>
          <a:xfrm>
            <a:off x="442948" y="2319919"/>
            <a:ext cx="11449134" cy="707886"/>
          </a:xfrm>
          <a:prstGeom prst="rect">
            <a:avLst/>
          </a:prstGeom>
          <a:noFill/>
        </p:spPr>
        <p:txBody>
          <a:bodyPr wrap="square" rtlCol="0">
            <a:spAutoFit/>
          </a:bodyPr>
          <a:lstStyle/>
          <a:p>
            <a:pPr marL="457200" indent="-457200">
              <a:buAutoNum type="arabicPeriod"/>
            </a:pPr>
            <a:r>
              <a:rPr lang="en-US" sz="2000" b="1" dirty="0"/>
              <a:t>Counts of associations/interactions</a:t>
            </a:r>
          </a:p>
          <a:p>
            <a:pPr marL="457200" indent="-457200">
              <a:buAutoNum type="arabicPeriod"/>
            </a:pPr>
            <a:endParaRPr lang="en-US" sz="2000" b="1" dirty="0"/>
          </a:p>
        </p:txBody>
      </p:sp>
    </p:spTree>
    <p:extLst>
      <p:ext uri="{BB962C8B-B14F-4D97-AF65-F5344CB8AC3E}">
        <p14:creationId xmlns:p14="http://schemas.microsoft.com/office/powerpoint/2010/main" val="4240045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There are lots of different ways to weight social network edges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9A2D3AA-7B96-9F7F-6E69-48C8A9948F01}"/>
                  </a:ext>
                </a:extLst>
              </p:cNvPr>
              <p:cNvSpPr txBox="1"/>
              <p:nvPr/>
            </p:nvSpPr>
            <p:spPr>
              <a:xfrm>
                <a:off x="442948" y="2319919"/>
                <a:ext cx="11449134" cy="1464953"/>
              </a:xfrm>
              <a:prstGeom prst="rect">
                <a:avLst/>
              </a:prstGeom>
              <a:noFill/>
            </p:spPr>
            <p:txBody>
              <a:bodyPr wrap="square" rtlCol="0">
                <a:spAutoFit/>
              </a:bodyPr>
              <a:lstStyle/>
              <a:p>
                <a:pPr marL="457200" indent="-457200">
                  <a:buAutoNum type="arabicPeriod"/>
                </a:pPr>
                <a:r>
                  <a:rPr lang="en-US" sz="2000" b="1" dirty="0"/>
                  <a:t>Counts of associations/interactions</a:t>
                </a:r>
              </a:p>
              <a:p>
                <a:pPr marL="457200" indent="-457200">
                  <a:buAutoNum type="arabicPeriod"/>
                </a:pPr>
                <a:endParaRPr lang="en-US" sz="2000" b="1" dirty="0"/>
              </a:p>
              <a:p>
                <a:pPr marL="457200" indent="-457200">
                  <a:buAutoNum type="arabicPeriod"/>
                </a:pPr>
                <a:r>
                  <a:rPr lang="en-US" sz="2000" b="1" dirty="0"/>
                  <a:t>Corrected counts of interactions   </a:t>
                </a:r>
                <a14:m>
                  <m:oMath xmlns:m="http://schemas.openxmlformats.org/officeDocument/2006/math">
                    <m:r>
                      <a:rPr lang="en-US" sz="2000" b="1" i="1" smtClean="0">
                        <a:latin typeface="Cambria Math" panose="02040503050406030204" pitchFamily="18" charset="0"/>
                      </a:rPr>
                      <m:t>𝑬𝒅𝒈𝒆</m:t>
                    </m:r>
                    <m:r>
                      <a:rPr lang="en-US" sz="2000" b="1" i="1" smtClean="0">
                        <a:latin typeface="Cambria Math" panose="02040503050406030204" pitchFamily="18" charset="0"/>
                      </a:rPr>
                      <m:t> </m:t>
                    </m:r>
                    <m:r>
                      <a:rPr lang="en-US" sz="2000" b="1" i="1" smtClean="0">
                        <a:latin typeface="Cambria Math" panose="02040503050406030204" pitchFamily="18" charset="0"/>
                      </a:rPr>
                      <m:t>𝒘𝒆𝒊𝒈𝒉𝒕</m:t>
                    </m:r>
                    <m:r>
                      <a:rPr lang="en-US" sz="2000" b="1" i="1" smtClean="0">
                        <a:latin typeface="Cambria Math" panose="02040503050406030204" pitchFamily="18" charset="0"/>
                      </a:rPr>
                      <m:t>= </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𝒕𝒊𝒎𝒆𝒔</m:t>
                        </m:r>
                        <m:r>
                          <a:rPr lang="en-US" sz="2000" b="1" i="1" smtClean="0">
                            <a:latin typeface="Cambria Math" panose="02040503050406030204" pitchFamily="18" charset="0"/>
                          </a:rPr>
                          <m:t> </m:t>
                        </m:r>
                        <m:r>
                          <a:rPr lang="en-US" sz="2000" b="1" i="1" smtClean="0">
                            <a:latin typeface="Cambria Math" panose="02040503050406030204" pitchFamily="18" charset="0"/>
                          </a:rPr>
                          <m:t>𝒐𝒃𝒔𝒆𝒓𝒗𝒆𝒅</m:t>
                        </m:r>
                        <m:r>
                          <a:rPr lang="en-US" sz="2000" b="1" i="1" smtClean="0">
                            <a:latin typeface="Cambria Math" panose="02040503050406030204" pitchFamily="18" charset="0"/>
                          </a:rPr>
                          <m:t> </m:t>
                        </m:r>
                        <m:r>
                          <a:rPr lang="en-US" sz="2000" b="1" i="1" smtClean="0">
                            <a:latin typeface="Cambria Math" panose="02040503050406030204" pitchFamily="18" charset="0"/>
                          </a:rPr>
                          <m:t>𝒊𝒏𝒕𝒆𝒓𝒂𝒄𝒕𝒊𝒏𝒈</m:t>
                        </m:r>
                      </m:num>
                      <m:den>
                        <m:r>
                          <a:rPr lang="en-US" sz="2000" b="1" i="1" smtClean="0">
                            <a:latin typeface="Cambria Math" panose="02040503050406030204" pitchFamily="18" charset="0"/>
                          </a:rPr>
                          <m:t>𝒕𝒐𝒕𝒂𝒍</m:t>
                        </m:r>
                        <m:r>
                          <a:rPr lang="en-US" sz="2000" b="1" i="1" smtClean="0">
                            <a:latin typeface="Cambria Math" panose="02040503050406030204" pitchFamily="18" charset="0"/>
                          </a:rPr>
                          <m:t> </m:t>
                        </m:r>
                        <m:r>
                          <a:rPr lang="en-US" sz="2000" b="1" i="1" smtClean="0">
                            <a:latin typeface="Cambria Math" panose="02040503050406030204" pitchFamily="18" charset="0"/>
                          </a:rPr>
                          <m:t>𝒕𝒊𝒎𝒆</m:t>
                        </m:r>
                        <m:r>
                          <a:rPr lang="en-US" sz="2000" b="1" i="1" smtClean="0">
                            <a:latin typeface="Cambria Math" panose="02040503050406030204" pitchFamily="18" charset="0"/>
                          </a:rPr>
                          <m:t> </m:t>
                        </m:r>
                        <m:r>
                          <a:rPr lang="en-US" sz="2000" b="1" i="1" smtClean="0">
                            <a:latin typeface="Cambria Math" panose="02040503050406030204" pitchFamily="18" charset="0"/>
                          </a:rPr>
                          <m:t>𝒐𝒃𝒔𝒆𝒓𝒗𝒆𝒅</m:t>
                        </m:r>
                      </m:den>
                    </m:f>
                  </m:oMath>
                </a14:m>
                <a:endParaRPr lang="en-US" sz="2000" b="1" dirty="0"/>
              </a:p>
              <a:p>
                <a:pPr marL="457200" indent="-457200">
                  <a:buAutoNum type="arabicPeriod"/>
                </a:pPr>
                <a:endParaRPr lang="en-US" sz="2000" b="1" dirty="0"/>
              </a:p>
            </p:txBody>
          </p:sp>
        </mc:Choice>
        <mc:Fallback xmlns="">
          <p:sp>
            <p:nvSpPr>
              <p:cNvPr id="5" name="TextBox 4">
                <a:extLst>
                  <a:ext uri="{FF2B5EF4-FFF2-40B4-BE49-F238E27FC236}">
                    <a16:creationId xmlns:a16="http://schemas.microsoft.com/office/drawing/2014/main" id="{79A2D3AA-7B96-9F7F-6E69-48C8A9948F01}"/>
                  </a:ext>
                </a:extLst>
              </p:cNvPr>
              <p:cNvSpPr txBox="1">
                <a:spLocks noRot="1" noChangeAspect="1" noMove="1" noResize="1" noEditPoints="1" noAdjustHandles="1" noChangeArrowheads="1" noChangeShapeType="1" noTextEdit="1"/>
              </p:cNvSpPr>
              <p:nvPr/>
            </p:nvSpPr>
            <p:spPr>
              <a:xfrm>
                <a:off x="442948" y="2319919"/>
                <a:ext cx="11449134" cy="1464953"/>
              </a:xfrm>
              <a:prstGeom prst="rect">
                <a:avLst/>
              </a:prstGeom>
              <a:blipFill>
                <a:blip r:embed="rId3"/>
                <a:stretch>
                  <a:fillRect l="-586" t="-2917"/>
                </a:stretch>
              </a:blipFill>
            </p:spPr>
            <p:txBody>
              <a:bodyPr/>
              <a:lstStyle/>
              <a:p>
                <a:r>
                  <a:rPr lang="en-CA">
                    <a:noFill/>
                  </a:rPr>
                  <a:t> </a:t>
                </a:r>
              </a:p>
            </p:txBody>
          </p:sp>
        </mc:Fallback>
      </mc:AlternateContent>
    </p:spTree>
    <p:extLst>
      <p:ext uri="{BB962C8B-B14F-4D97-AF65-F5344CB8AC3E}">
        <p14:creationId xmlns:p14="http://schemas.microsoft.com/office/powerpoint/2010/main" val="1398552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E334549-1AAC-949D-B9D2-2E4C70641AF2}"/>
              </a:ext>
            </a:extLst>
          </p:cNvPr>
          <p:cNvSpPr/>
          <p:nvPr/>
        </p:nvSpPr>
        <p:spPr>
          <a:xfrm>
            <a:off x="2425234" y="4595811"/>
            <a:ext cx="254736" cy="19973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E53B2AC-765C-1F29-2D4E-61A922F5E821}"/>
              </a:ext>
            </a:extLst>
          </p:cNvPr>
          <p:cNvSpPr/>
          <p:nvPr/>
        </p:nvSpPr>
        <p:spPr>
          <a:xfrm>
            <a:off x="2752734" y="4319580"/>
            <a:ext cx="214313" cy="19973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336CD885-3982-865C-DAD3-F9D60A37CB87}"/>
              </a:ext>
            </a:extLst>
          </p:cNvPr>
          <p:cNvSpPr/>
          <p:nvPr/>
        </p:nvSpPr>
        <p:spPr>
          <a:xfrm>
            <a:off x="2162175" y="4595812"/>
            <a:ext cx="214313" cy="19973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There are lots of different ways to weight social network edges</a:t>
            </a:r>
          </a:p>
        </p:txBody>
      </p:sp>
      <p:sp>
        <p:nvSpPr>
          <p:cNvPr id="40" name="TextBox 39">
            <a:extLst>
              <a:ext uri="{FF2B5EF4-FFF2-40B4-BE49-F238E27FC236}">
                <a16:creationId xmlns:a16="http://schemas.microsoft.com/office/drawing/2014/main" id="{3EF41B58-89F1-D547-D307-5FF57DBE0968}"/>
              </a:ext>
            </a:extLst>
          </p:cNvPr>
          <p:cNvSpPr txBox="1"/>
          <p:nvPr/>
        </p:nvSpPr>
        <p:spPr>
          <a:xfrm>
            <a:off x="7173636" y="4008714"/>
            <a:ext cx="4718446" cy="646331"/>
          </a:xfrm>
          <a:prstGeom prst="rect">
            <a:avLst/>
          </a:prstGeom>
          <a:solidFill>
            <a:schemeClr val="accent1">
              <a:lumMod val="40000"/>
              <a:lumOff val="60000"/>
            </a:schemeClr>
          </a:solidFill>
        </p:spPr>
        <p:txBody>
          <a:bodyPr wrap="square">
            <a:spAutoFit/>
          </a:bodyPr>
          <a:lstStyle/>
          <a:p>
            <a:r>
              <a:rPr lang="en-CA" b="1" dirty="0"/>
              <a:t>Lots of variations which are described here: </a:t>
            </a:r>
            <a:r>
              <a:rPr lang="en-CA" b="1" dirty="0">
                <a:hlinkClick r:id="rId3"/>
              </a:rPr>
              <a:t>https://doi.org/10.1016/j.anbehav.2017.08.029</a:t>
            </a:r>
            <a:r>
              <a:rPr lang="en-CA" b="1" dirty="0"/>
              <a:t> </a:t>
            </a:r>
          </a:p>
        </p:txBody>
      </p:sp>
      <p:sp>
        <p:nvSpPr>
          <p:cNvPr id="7" name="TextBox 6">
            <a:extLst>
              <a:ext uri="{FF2B5EF4-FFF2-40B4-BE49-F238E27FC236}">
                <a16:creationId xmlns:a16="http://schemas.microsoft.com/office/drawing/2014/main" id="{7547A47F-F0AE-FC96-2056-158A7DE4B985}"/>
              </a:ext>
            </a:extLst>
          </p:cNvPr>
          <p:cNvSpPr txBox="1"/>
          <p:nvPr/>
        </p:nvSpPr>
        <p:spPr>
          <a:xfrm>
            <a:off x="152430" y="5152705"/>
            <a:ext cx="1585877" cy="738664"/>
          </a:xfrm>
          <a:prstGeom prst="rect">
            <a:avLst/>
          </a:prstGeom>
          <a:solidFill>
            <a:schemeClr val="accent6">
              <a:lumMod val="40000"/>
              <a:lumOff val="60000"/>
            </a:schemeClr>
          </a:solidFill>
        </p:spPr>
        <p:txBody>
          <a:bodyPr wrap="square" rtlCol="0">
            <a:spAutoFit/>
          </a:bodyPr>
          <a:lstStyle/>
          <a:p>
            <a:r>
              <a:rPr lang="en-US" sz="1400" b="1" dirty="0"/>
              <a:t>Number of times A and B observed together</a:t>
            </a:r>
            <a:endParaRPr lang="en-CA" sz="1400" b="1" dirty="0"/>
          </a:p>
        </p:txBody>
      </p:sp>
      <p:sp>
        <p:nvSpPr>
          <p:cNvPr id="8" name="TextBox 7">
            <a:extLst>
              <a:ext uri="{FF2B5EF4-FFF2-40B4-BE49-F238E27FC236}">
                <a16:creationId xmlns:a16="http://schemas.microsoft.com/office/drawing/2014/main" id="{229EB7E9-18B9-782B-E97F-5AA358458D79}"/>
              </a:ext>
            </a:extLst>
          </p:cNvPr>
          <p:cNvSpPr txBox="1"/>
          <p:nvPr/>
        </p:nvSpPr>
        <p:spPr>
          <a:xfrm>
            <a:off x="1819306" y="5152705"/>
            <a:ext cx="1062002" cy="738664"/>
          </a:xfrm>
          <a:prstGeom prst="rect">
            <a:avLst/>
          </a:prstGeom>
          <a:solidFill>
            <a:schemeClr val="accent4">
              <a:lumMod val="40000"/>
              <a:lumOff val="60000"/>
            </a:schemeClr>
          </a:solidFill>
        </p:spPr>
        <p:txBody>
          <a:bodyPr wrap="square" rtlCol="0">
            <a:spAutoFit/>
          </a:bodyPr>
          <a:lstStyle/>
          <a:p>
            <a:r>
              <a:rPr lang="en-US" sz="1400" b="1" dirty="0"/>
              <a:t>Number of times just A observed</a:t>
            </a:r>
            <a:endParaRPr lang="en-CA" sz="1400" b="1" dirty="0"/>
          </a:p>
        </p:txBody>
      </p:sp>
      <p:sp>
        <p:nvSpPr>
          <p:cNvPr id="9" name="TextBox 8">
            <a:extLst>
              <a:ext uri="{FF2B5EF4-FFF2-40B4-BE49-F238E27FC236}">
                <a16:creationId xmlns:a16="http://schemas.microsoft.com/office/drawing/2014/main" id="{1896FD11-59BA-428C-D052-4B2E569F016D}"/>
              </a:ext>
            </a:extLst>
          </p:cNvPr>
          <p:cNvSpPr txBox="1"/>
          <p:nvPr/>
        </p:nvSpPr>
        <p:spPr>
          <a:xfrm>
            <a:off x="2962307" y="5152705"/>
            <a:ext cx="1062002" cy="738664"/>
          </a:xfrm>
          <a:prstGeom prst="rect">
            <a:avLst/>
          </a:prstGeom>
          <a:solidFill>
            <a:schemeClr val="accent2">
              <a:lumMod val="40000"/>
              <a:lumOff val="60000"/>
            </a:schemeClr>
          </a:solidFill>
        </p:spPr>
        <p:txBody>
          <a:bodyPr wrap="square" rtlCol="0">
            <a:spAutoFit/>
          </a:bodyPr>
          <a:lstStyle/>
          <a:p>
            <a:r>
              <a:rPr lang="en-US" sz="1400" b="1" dirty="0"/>
              <a:t>Number of times just B observed</a:t>
            </a:r>
            <a:endParaRPr lang="en-CA" sz="1400" b="1" dirty="0"/>
          </a:p>
        </p:txBody>
      </p:sp>
      <p:sp>
        <p:nvSpPr>
          <p:cNvPr id="10" name="TextBox 9">
            <a:extLst>
              <a:ext uri="{FF2B5EF4-FFF2-40B4-BE49-F238E27FC236}">
                <a16:creationId xmlns:a16="http://schemas.microsoft.com/office/drawing/2014/main" id="{F347047F-233C-5E15-334A-6FF7BFF25272}"/>
              </a:ext>
            </a:extLst>
          </p:cNvPr>
          <p:cNvSpPr txBox="1"/>
          <p:nvPr/>
        </p:nvSpPr>
        <p:spPr>
          <a:xfrm>
            <a:off x="4105308" y="5152705"/>
            <a:ext cx="1485862" cy="738664"/>
          </a:xfrm>
          <a:prstGeom prst="rect">
            <a:avLst/>
          </a:prstGeom>
          <a:solidFill>
            <a:schemeClr val="tx2">
              <a:lumMod val="40000"/>
              <a:lumOff val="60000"/>
            </a:schemeClr>
          </a:solidFill>
        </p:spPr>
        <p:txBody>
          <a:bodyPr wrap="square" rtlCol="0">
            <a:spAutoFit/>
          </a:bodyPr>
          <a:lstStyle/>
          <a:p>
            <a:r>
              <a:rPr lang="en-US" sz="1400" b="1" dirty="0"/>
              <a:t>Number of times A and B observed separately</a:t>
            </a:r>
            <a:endParaRPr lang="en-CA" sz="1400" b="1" dirty="0"/>
          </a:p>
        </p:txBody>
      </p:sp>
      <p:sp>
        <p:nvSpPr>
          <p:cNvPr id="14" name="Rectangle 13">
            <a:extLst>
              <a:ext uri="{FF2B5EF4-FFF2-40B4-BE49-F238E27FC236}">
                <a16:creationId xmlns:a16="http://schemas.microsoft.com/office/drawing/2014/main" id="{9E8E206B-D6B4-DBC3-84C4-08AB60758DE9}"/>
              </a:ext>
            </a:extLst>
          </p:cNvPr>
          <p:cNvSpPr/>
          <p:nvPr/>
        </p:nvSpPr>
        <p:spPr>
          <a:xfrm>
            <a:off x="2788400" y="4595810"/>
            <a:ext cx="254736" cy="19973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0A18E828-20E4-CAB2-8406-0573093AC619}"/>
              </a:ext>
            </a:extLst>
          </p:cNvPr>
          <p:cNvSpPr/>
          <p:nvPr/>
        </p:nvSpPr>
        <p:spPr>
          <a:xfrm>
            <a:off x="3172643" y="4605338"/>
            <a:ext cx="356876" cy="1997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9A2D3AA-7B96-9F7F-6E69-48C8A9948F01}"/>
                  </a:ext>
                </a:extLst>
              </p:cNvPr>
              <p:cNvSpPr txBox="1"/>
              <p:nvPr/>
            </p:nvSpPr>
            <p:spPr>
              <a:xfrm>
                <a:off x="442948" y="2319919"/>
                <a:ext cx="11449134" cy="2837252"/>
              </a:xfrm>
              <a:prstGeom prst="rect">
                <a:avLst/>
              </a:prstGeom>
              <a:noFill/>
            </p:spPr>
            <p:txBody>
              <a:bodyPr wrap="square" rtlCol="0">
                <a:spAutoFit/>
              </a:bodyPr>
              <a:lstStyle/>
              <a:p>
                <a:pPr marL="457200" indent="-457200">
                  <a:buAutoNum type="arabicPeriod"/>
                </a:pPr>
                <a:r>
                  <a:rPr lang="en-US" sz="2000" b="1" dirty="0"/>
                  <a:t>Counts of associations/interactions</a:t>
                </a:r>
              </a:p>
              <a:p>
                <a:pPr marL="457200" indent="-457200">
                  <a:buAutoNum type="arabicPeriod"/>
                </a:pPr>
                <a:endParaRPr lang="en-US" sz="2000" b="1" dirty="0"/>
              </a:p>
              <a:p>
                <a:pPr marL="457200" indent="-457200">
                  <a:buAutoNum type="arabicPeriod"/>
                </a:pPr>
                <a:r>
                  <a:rPr lang="en-US" sz="2000" b="1" dirty="0"/>
                  <a:t>Corrected counts of interactions   </a:t>
                </a:r>
                <a14:m>
                  <m:oMath xmlns:m="http://schemas.openxmlformats.org/officeDocument/2006/math">
                    <m:r>
                      <a:rPr lang="en-US" sz="2000" b="1" i="1" smtClean="0">
                        <a:latin typeface="Cambria Math" panose="02040503050406030204" pitchFamily="18" charset="0"/>
                      </a:rPr>
                      <m:t>𝑬𝒅𝒈𝒆</m:t>
                    </m:r>
                    <m:r>
                      <a:rPr lang="en-US" sz="2000" b="1" i="1" smtClean="0">
                        <a:latin typeface="Cambria Math" panose="02040503050406030204" pitchFamily="18" charset="0"/>
                      </a:rPr>
                      <m:t> </m:t>
                    </m:r>
                    <m:r>
                      <a:rPr lang="en-US" sz="2000" b="1" i="1" smtClean="0">
                        <a:latin typeface="Cambria Math" panose="02040503050406030204" pitchFamily="18" charset="0"/>
                      </a:rPr>
                      <m:t>𝒘𝒆𝒊𝒈𝒉𝒕</m:t>
                    </m:r>
                    <m:r>
                      <a:rPr lang="en-US" sz="2000" b="1" i="1" smtClean="0">
                        <a:latin typeface="Cambria Math" panose="02040503050406030204" pitchFamily="18" charset="0"/>
                      </a:rPr>
                      <m:t>= </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𝒕𝒊𝒎𝒆𝒔</m:t>
                        </m:r>
                        <m:r>
                          <a:rPr lang="en-US" sz="2000" b="1" i="1" smtClean="0">
                            <a:latin typeface="Cambria Math" panose="02040503050406030204" pitchFamily="18" charset="0"/>
                          </a:rPr>
                          <m:t> </m:t>
                        </m:r>
                        <m:r>
                          <a:rPr lang="en-US" sz="2000" b="1" i="1" smtClean="0">
                            <a:latin typeface="Cambria Math" panose="02040503050406030204" pitchFamily="18" charset="0"/>
                          </a:rPr>
                          <m:t>𝒐𝒃𝒔𝒆𝒓𝒗𝒆𝒅</m:t>
                        </m:r>
                        <m:r>
                          <a:rPr lang="en-US" sz="2000" b="1" i="1" smtClean="0">
                            <a:latin typeface="Cambria Math" panose="02040503050406030204" pitchFamily="18" charset="0"/>
                          </a:rPr>
                          <m:t> </m:t>
                        </m:r>
                        <m:r>
                          <a:rPr lang="en-US" sz="2000" b="1" i="1" smtClean="0">
                            <a:latin typeface="Cambria Math" panose="02040503050406030204" pitchFamily="18" charset="0"/>
                          </a:rPr>
                          <m:t>𝒊𝒏𝒕𝒆𝒓𝒂𝒄𝒕𝒊𝒏𝒈</m:t>
                        </m:r>
                      </m:num>
                      <m:den>
                        <m:r>
                          <a:rPr lang="en-US" sz="2000" b="1" i="1" smtClean="0">
                            <a:latin typeface="Cambria Math" panose="02040503050406030204" pitchFamily="18" charset="0"/>
                          </a:rPr>
                          <m:t>𝒕𝒐𝒕𝒂𝒍</m:t>
                        </m:r>
                        <m:r>
                          <a:rPr lang="en-US" sz="2000" b="1" i="1" smtClean="0">
                            <a:latin typeface="Cambria Math" panose="02040503050406030204" pitchFamily="18" charset="0"/>
                          </a:rPr>
                          <m:t> </m:t>
                        </m:r>
                        <m:r>
                          <a:rPr lang="en-US" sz="2000" b="1" i="1" smtClean="0">
                            <a:latin typeface="Cambria Math" panose="02040503050406030204" pitchFamily="18" charset="0"/>
                          </a:rPr>
                          <m:t>𝒕𝒊𝒎𝒆</m:t>
                        </m:r>
                        <m:r>
                          <a:rPr lang="en-US" sz="2000" b="1" i="1" smtClean="0">
                            <a:latin typeface="Cambria Math" panose="02040503050406030204" pitchFamily="18" charset="0"/>
                          </a:rPr>
                          <m:t> </m:t>
                        </m:r>
                        <m:r>
                          <a:rPr lang="en-US" sz="2000" b="1" i="1" smtClean="0">
                            <a:latin typeface="Cambria Math" panose="02040503050406030204" pitchFamily="18" charset="0"/>
                          </a:rPr>
                          <m:t>𝒐𝒃𝒔𝒆𝒓𝒗𝒆𝒅</m:t>
                        </m:r>
                      </m:den>
                    </m:f>
                  </m:oMath>
                </a14:m>
                <a:endParaRPr lang="en-US" sz="2000" b="1" dirty="0"/>
              </a:p>
              <a:p>
                <a:pPr marL="457200" indent="-457200">
                  <a:buAutoNum type="arabicPeriod"/>
                </a:pPr>
                <a:endParaRPr lang="en-US" sz="2000" b="1" dirty="0"/>
              </a:p>
              <a:p>
                <a:pPr marL="457200" indent="-457200">
                  <a:buAutoNum type="arabicPeriod"/>
                </a:pPr>
                <a:r>
                  <a:rPr lang="en-US" sz="2000" b="1" dirty="0"/>
                  <a:t>Association indices, e.g. the simple ratio index</a:t>
                </a:r>
              </a:p>
              <a:p>
                <a:pPr marL="457200" indent="-457200">
                  <a:buAutoNum type="arabicPeriod"/>
                </a:pPr>
                <a:endParaRPr lang="en-US" sz="2000" b="1" dirty="0"/>
              </a:p>
              <a:p>
                <a:r>
                  <a:rPr lang="en-US" sz="2000" b="1" dirty="0"/>
                  <a:t>	</a:t>
                </a:r>
                <a14:m>
                  <m:oMath xmlns:m="http://schemas.openxmlformats.org/officeDocument/2006/math">
                    <m:r>
                      <a:rPr lang="en-US" sz="2000" b="1" i="1" smtClean="0">
                        <a:latin typeface="Cambria Math" panose="02040503050406030204" pitchFamily="18" charset="0"/>
                      </a:rPr>
                      <m:t>𝑺𝑹𝑰</m:t>
                    </m:r>
                    <m:r>
                      <a:rPr lang="en-US" sz="2000" b="1" i="1" smtClean="0">
                        <a:latin typeface="Cambria Math" panose="02040503050406030204" pitchFamily="18" charset="0"/>
                      </a:rPr>
                      <m:t>=</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𝒙</m:t>
                        </m:r>
                      </m:num>
                      <m:den>
                        <m:r>
                          <a:rPr lang="en-US" sz="2000" b="1" i="1" smtClean="0">
                            <a:latin typeface="Cambria Math" panose="02040503050406030204" pitchFamily="18" charset="0"/>
                          </a:rPr>
                          <m:t>𝒙</m:t>
                        </m:r>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𝑨</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𝑩</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𝑨𝑩</m:t>
                            </m:r>
                          </m:sub>
                        </m:sSub>
                      </m:den>
                    </m:f>
                  </m:oMath>
                </a14:m>
                <a:endParaRPr lang="en-US" sz="2000" b="1" dirty="0"/>
              </a:p>
              <a:p>
                <a:endParaRPr lang="en-US" sz="2000" b="1" dirty="0"/>
              </a:p>
            </p:txBody>
          </p:sp>
        </mc:Choice>
        <mc:Fallback xmlns="">
          <p:sp>
            <p:nvSpPr>
              <p:cNvPr id="5" name="TextBox 4">
                <a:extLst>
                  <a:ext uri="{FF2B5EF4-FFF2-40B4-BE49-F238E27FC236}">
                    <a16:creationId xmlns:a16="http://schemas.microsoft.com/office/drawing/2014/main" id="{79A2D3AA-7B96-9F7F-6E69-48C8A9948F01}"/>
                  </a:ext>
                </a:extLst>
              </p:cNvPr>
              <p:cNvSpPr txBox="1">
                <a:spLocks noRot="1" noChangeAspect="1" noMove="1" noResize="1" noEditPoints="1" noAdjustHandles="1" noChangeArrowheads="1" noChangeShapeType="1" noTextEdit="1"/>
              </p:cNvSpPr>
              <p:nvPr/>
            </p:nvSpPr>
            <p:spPr>
              <a:xfrm>
                <a:off x="442948" y="2319919"/>
                <a:ext cx="11449134" cy="2837252"/>
              </a:xfrm>
              <a:prstGeom prst="rect">
                <a:avLst/>
              </a:prstGeom>
              <a:blipFill>
                <a:blip r:embed="rId4"/>
                <a:stretch>
                  <a:fillRect l="-586" t="-1505"/>
                </a:stretch>
              </a:blipFill>
            </p:spPr>
            <p:txBody>
              <a:bodyPr/>
              <a:lstStyle/>
              <a:p>
                <a:r>
                  <a:rPr lang="en-CA">
                    <a:noFill/>
                  </a:rPr>
                  <a:t> </a:t>
                </a:r>
              </a:p>
            </p:txBody>
          </p:sp>
        </mc:Fallback>
      </mc:AlternateContent>
    </p:spTree>
    <p:extLst>
      <p:ext uri="{BB962C8B-B14F-4D97-AF65-F5344CB8AC3E}">
        <p14:creationId xmlns:p14="http://schemas.microsoft.com/office/powerpoint/2010/main" val="1950417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There are lots of different ways to weight social network edges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9A2D3AA-7B96-9F7F-6E69-48C8A9948F01}"/>
                  </a:ext>
                </a:extLst>
              </p:cNvPr>
              <p:cNvSpPr txBox="1"/>
              <p:nvPr/>
            </p:nvSpPr>
            <p:spPr>
              <a:xfrm>
                <a:off x="442948" y="2319919"/>
                <a:ext cx="11449134" cy="3145028"/>
              </a:xfrm>
              <a:prstGeom prst="rect">
                <a:avLst/>
              </a:prstGeom>
              <a:noFill/>
            </p:spPr>
            <p:txBody>
              <a:bodyPr wrap="square" rtlCol="0">
                <a:spAutoFit/>
              </a:bodyPr>
              <a:lstStyle/>
              <a:p>
                <a:pPr marL="457200" indent="-457200">
                  <a:buAutoNum type="arabicPeriod"/>
                </a:pPr>
                <a:r>
                  <a:rPr lang="en-US" sz="2000" b="1" dirty="0"/>
                  <a:t>Counts of associations/interactions</a:t>
                </a:r>
              </a:p>
              <a:p>
                <a:pPr marL="457200" indent="-457200">
                  <a:buAutoNum type="arabicPeriod"/>
                </a:pPr>
                <a:endParaRPr lang="en-US" sz="2000" b="1" dirty="0"/>
              </a:p>
              <a:p>
                <a:pPr marL="457200" indent="-457200">
                  <a:buAutoNum type="arabicPeriod"/>
                </a:pPr>
                <a:r>
                  <a:rPr lang="en-US" sz="2000" b="1" dirty="0"/>
                  <a:t>Corrected counts of interactions   </a:t>
                </a:r>
                <a14:m>
                  <m:oMath xmlns:m="http://schemas.openxmlformats.org/officeDocument/2006/math">
                    <m:r>
                      <a:rPr lang="en-US" sz="2000" b="1" i="1" smtClean="0">
                        <a:latin typeface="Cambria Math" panose="02040503050406030204" pitchFamily="18" charset="0"/>
                      </a:rPr>
                      <m:t>𝑬𝒅𝒈𝒆</m:t>
                    </m:r>
                    <m:r>
                      <a:rPr lang="en-US" sz="2000" b="1" i="1" smtClean="0">
                        <a:latin typeface="Cambria Math" panose="02040503050406030204" pitchFamily="18" charset="0"/>
                      </a:rPr>
                      <m:t> </m:t>
                    </m:r>
                    <m:r>
                      <a:rPr lang="en-US" sz="2000" b="1" i="1" smtClean="0">
                        <a:latin typeface="Cambria Math" panose="02040503050406030204" pitchFamily="18" charset="0"/>
                      </a:rPr>
                      <m:t>𝒘𝒆𝒊𝒈𝒉𝒕</m:t>
                    </m:r>
                    <m:r>
                      <a:rPr lang="en-US" sz="2000" b="1" i="1" smtClean="0">
                        <a:latin typeface="Cambria Math" panose="02040503050406030204" pitchFamily="18" charset="0"/>
                      </a:rPr>
                      <m:t>= </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𝒕𝒊𝒎𝒆𝒔</m:t>
                        </m:r>
                        <m:r>
                          <a:rPr lang="en-US" sz="2000" b="1" i="1" smtClean="0">
                            <a:latin typeface="Cambria Math" panose="02040503050406030204" pitchFamily="18" charset="0"/>
                          </a:rPr>
                          <m:t> </m:t>
                        </m:r>
                        <m:r>
                          <a:rPr lang="en-US" sz="2000" b="1" i="1" smtClean="0">
                            <a:latin typeface="Cambria Math" panose="02040503050406030204" pitchFamily="18" charset="0"/>
                          </a:rPr>
                          <m:t>𝒐𝒃𝒔𝒆𝒓𝒗𝒆𝒅</m:t>
                        </m:r>
                        <m:r>
                          <a:rPr lang="en-US" sz="2000" b="1" i="1" smtClean="0">
                            <a:latin typeface="Cambria Math" panose="02040503050406030204" pitchFamily="18" charset="0"/>
                          </a:rPr>
                          <m:t> </m:t>
                        </m:r>
                        <m:r>
                          <a:rPr lang="en-US" sz="2000" b="1" i="1" smtClean="0">
                            <a:latin typeface="Cambria Math" panose="02040503050406030204" pitchFamily="18" charset="0"/>
                          </a:rPr>
                          <m:t>𝒊𝒏𝒕𝒆𝒓𝒂𝒄𝒕𝒊𝒏𝒈</m:t>
                        </m:r>
                      </m:num>
                      <m:den>
                        <m:r>
                          <a:rPr lang="en-US" sz="2000" b="1" i="1" smtClean="0">
                            <a:latin typeface="Cambria Math" panose="02040503050406030204" pitchFamily="18" charset="0"/>
                          </a:rPr>
                          <m:t>𝒕𝒐𝒕𝒂𝒍</m:t>
                        </m:r>
                        <m:r>
                          <a:rPr lang="en-US" sz="2000" b="1" i="1" smtClean="0">
                            <a:latin typeface="Cambria Math" panose="02040503050406030204" pitchFamily="18" charset="0"/>
                          </a:rPr>
                          <m:t> </m:t>
                        </m:r>
                        <m:r>
                          <a:rPr lang="en-US" sz="2000" b="1" i="1" smtClean="0">
                            <a:latin typeface="Cambria Math" panose="02040503050406030204" pitchFamily="18" charset="0"/>
                          </a:rPr>
                          <m:t>𝒕𝒊𝒎𝒆</m:t>
                        </m:r>
                        <m:r>
                          <a:rPr lang="en-US" sz="2000" b="1" i="1" smtClean="0">
                            <a:latin typeface="Cambria Math" panose="02040503050406030204" pitchFamily="18" charset="0"/>
                          </a:rPr>
                          <m:t> </m:t>
                        </m:r>
                        <m:r>
                          <a:rPr lang="en-US" sz="2000" b="1" i="1" smtClean="0">
                            <a:latin typeface="Cambria Math" panose="02040503050406030204" pitchFamily="18" charset="0"/>
                          </a:rPr>
                          <m:t>𝒐𝒃𝒔𝒆𝒓𝒗𝒆𝒅</m:t>
                        </m:r>
                      </m:den>
                    </m:f>
                  </m:oMath>
                </a14:m>
                <a:endParaRPr lang="en-US" sz="2000" b="1" dirty="0"/>
              </a:p>
              <a:p>
                <a:pPr marL="457200" indent="-457200">
                  <a:buAutoNum type="arabicPeriod"/>
                </a:pPr>
                <a:endParaRPr lang="en-US" sz="2000" b="1" dirty="0"/>
              </a:p>
              <a:p>
                <a:pPr marL="457200" indent="-457200">
                  <a:buAutoNum type="arabicPeriod"/>
                </a:pPr>
                <a:r>
                  <a:rPr lang="en-US" sz="2000" b="1" dirty="0"/>
                  <a:t>Association indices, e.g. the simple ratio index</a:t>
                </a:r>
              </a:p>
              <a:p>
                <a:pPr marL="457200" indent="-457200">
                  <a:buAutoNum type="arabicPeriod"/>
                </a:pPr>
                <a:endParaRPr lang="en-US" sz="2000" b="1" dirty="0"/>
              </a:p>
              <a:p>
                <a:r>
                  <a:rPr lang="en-US" sz="2000" b="1" dirty="0"/>
                  <a:t>	</a:t>
                </a:r>
                <a14:m>
                  <m:oMath xmlns:m="http://schemas.openxmlformats.org/officeDocument/2006/math">
                    <m:r>
                      <a:rPr lang="en-US" sz="2000" b="1" i="1" smtClean="0">
                        <a:latin typeface="Cambria Math" panose="02040503050406030204" pitchFamily="18" charset="0"/>
                      </a:rPr>
                      <m:t>𝑺𝑹𝑰</m:t>
                    </m:r>
                    <m:r>
                      <a:rPr lang="en-US" sz="2000" b="1" i="1" smtClean="0">
                        <a:latin typeface="Cambria Math" panose="02040503050406030204" pitchFamily="18" charset="0"/>
                      </a:rPr>
                      <m:t>=</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𝒙</m:t>
                        </m:r>
                      </m:num>
                      <m:den>
                        <m:r>
                          <a:rPr lang="en-US" sz="2000" b="1" i="1" smtClean="0">
                            <a:latin typeface="Cambria Math" panose="02040503050406030204" pitchFamily="18" charset="0"/>
                          </a:rPr>
                          <m:t>𝒙</m:t>
                        </m:r>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𝑨</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𝑩</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𝑨𝑩</m:t>
                            </m:r>
                          </m:sub>
                        </m:sSub>
                      </m:den>
                    </m:f>
                  </m:oMath>
                </a14:m>
                <a:endParaRPr lang="en-US" sz="2000" b="1" dirty="0"/>
              </a:p>
              <a:p>
                <a:endParaRPr lang="en-US" sz="2000" b="1" dirty="0"/>
              </a:p>
              <a:p>
                <a:r>
                  <a:rPr lang="en-US" sz="2000" b="1" dirty="0"/>
                  <a:t>4. Binomial data on times observed together and apart</a:t>
                </a:r>
              </a:p>
            </p:txBody>
          </p:sp>
        </mc:Choice>
        <mc:Fallback xmlns="">
          <p:sp>
            <p:nvSpPr>
              <p:cNvPr id="5" name="TextBox 4">
                <a:extLst>
                  <a:ext uri="{FF2B5EF4-FFF2-40B4-BE49-F238E27FC236}">
                    <a16:creationId xmlns:a16="http://schemas.microsoft.com/office/drawing/2014/main" id="{79A2D3AA-7B96-9F7F-6E69-48C8A9948F01}"/>
                  </a:ext>
                </a:extLst>
              </p:cNvPr>
              <p:cNvSpPr txBox="1">
                <a:spLocks noRot="1" noChangeAspect="1" noMove="1" noResize="1" noEditPoints="1" noAdjustHandles="1" noChangeArrowheads="1" noChangeShapeType="1" noTextEdit="1"/>
              </p:cNvSpPr>
              <p:nvPr/>
            </p:nvSpPr>
            <p:spPr>
              <a:xfrm>
                <a:off x="442948" y="2319919"/>
                <a:ext cx="11449134" cy="3145028"/>
              </a:xfrm>
              <a:prstGeom prst="rect">
                <a:avLst/>
              </a:prstGeom>
              <a:blipFill>
                <a:blip r:embed="rId3"/>
                <a:stretch>
                  <a:fillRect l="-586" t="-1359" b="-2718"/>
                </a:stretch>
              </a:blipFill>
            </p:spPr>
            <p:txBody>
              <a:bodyPr/>
              <a:lstStyle/>
              <a:p>
                <a:r>
                  <a:rPr lang="en-CA">
                    <a:noFill/>
                  </a:rPr>
                  <a:t> </a:t>
                </a:r>
              </a:p>
            </p:txBody>
          </p:sp>
        </mc:Fallback>
      </mc:AlternateContent>
      <p:sp>
        <p:nvSpPr>
          <p:cNvPr id="40" name="TextBox 39">
            <a:extLst>
              <a:ext uri="{FF2B5EF4-FFF2-40B4-BE49-F238E27FC236}">
                <a16:creationId xmlns:a16="http://schemas.microsoft.com/office/drawing/2014/main" id="{3EF41B58-89F1-D547-D307-5FF57DBE0968}"/>
              </a:ext>
            </a:extLst>
          </p:cNvPr>
          <p:cNvSpPr txBox="1"/>
          <p:nvPr/>
        </p:nvSpPr>
        <p:spPr>
          <a:xfrm>
            <a:off x="7173636" y="4008714"/>
            <a:ext cx="4718446" cy="646331"/>
          </a:xfrm>
          <a:prstGeom prst="rect">
            <a:avLst/>
          </a:prstGeom>
          <a:solidFill>
            <a:schemeClr val="accent1">
              <a:lumMod val="40000"/>
              <a:lumOff val="60000"/>
            </a:schemeClr>
          </a:solidFill>
        </p:spPr>
        <p:txBody>
          <a:bodyPr wrap="square">
            <a:spAutoFit/>
          </a:bodyPr>
          <a:lstStyle/>
          <a:p>
            <a:r>
              <a:rPr lang="en-CA" b="1" dirty="0"/>
              <a:t>Lots of variations which are described here: </a:t>
            </a:r>
            <a:r>
              <a:rPr lang="en-CA" b="1" dirty="0">
                <a:hlinkClick r:id="rId4"/>
              </a:rPr>
              <a:t>https://doi.org/10.1016/j.anbehav.2017.08.029</a:t>
            </a:r>
            <a:r>
              <a:rPr lang="en-CA" b="1" dirty="0"/>
              <a:t> </a:t>
            </a:r>
          </a:p>
        </p:txBody>
      </p:sp>
      <p:sp>
        <p:nvSpPr>
          <p:cNvPr id="41" name="TextBox 40">
            <a:extLst>
              <a:ext uri="{FF2B5EF4-FFF2-40B4-BE49-F238E27FC236}">
                <a16:creationId xmlns:a16="http://schemas.microsoft.com/office/drawing/2014/main" id="{1ED9C4E7-1388-72A8-15B0-270D85E4BAA3}"/>
              </a:ext>
            </a:extLst>
          </p:cNvPr>
          <p:cNvSpPr txBox="1"/>
          <p:nvPr/>
        </p:nvSpPr>
        <p:spPr>
          <a:xfrm>
            <a:off x="7173636" y="5375552"/>
            <a:ext cx="4718446" cy="646331"/>
          </a:xfrm>
          <a:prstGeom prst="rect">
            <a:avLst/>
          </a:prstGeom>
          <a:solidFill>
            <a:schemeClr val="accent1">
              <a:lumMod val="40000"/>
              <a:lumOff val="60000"/>
            </a:schemeClr>
          </a:solidFill>
        </p:spPr>
        <p:txBody>
          <a:bodyPr wrap="square">
            <a:spAutoFit/>
          </a:bodyPr>
          <a:lstStyle/>
          <a:p>
            <a:r>
              <a:rPr lang="en-CA" b="1" dirty="0"/>
              <a:t>Good description of why this is a good method: </a:t>
            </a:r>
            <a:r>
              <a:rPr lang="en-CA" b="1" dirty="0">
                <a:hlinkClick r:id="rId5"/>
              </a:rPr>
              <a:t>https://doi.org/10.1101/2021.12.20.473541</a:t>
            </a:r>
            <a:endParaRPr lang="en-CA" b="1" dirty="0"/>
          </a:p>
        </p:txBody>
      </p:sp>
    </p:spTree>
    <p:extLst>
      <p:ext uri="{BB962C8B-B14F-4D97-AF65-F5344CB8AC3E}">
        <p14:creationId xmlns:p14="http://schemas.microsoft.com/office/powerpoint/2010/main" val="1069841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343AE-A583-4823-B4FA-6D10BDF4E184}"/>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DCF52307-8BDF-44C0-BCFC-D31D6E651E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035B5008-A743-4561-B95C-3A8789F7A284}"/>
              </a:ext>
            </a:extLst>
          </p:cNvPr>
          <p:cNvSpPr txBox="1"/>
          <p:nvPr/>
        </p:nvSpPr>
        <p:spPr>
          <a:xfrm>
            <a:off x="182880" y="870857"/>
            <a:ext cx="11686903" cy="4893647"/>
          </a:xfrm>
          <a:prstGeom prst="rect">
            <a:avLst/>
          </a:prstGeom>
          <a:noFill/>
        </p:spPr>
        <p:txBody>
          <a:bodyPr wrap="square" rtlCol="0">
            <a:spAutoFit/>
          </a:bodyPr>
          <a:lstStyle/>
          <a:p>
            <a:r>
              <a:rPr lang="en-US" sz="2400" b="1" dirty="0"/>
              <a:t>Plan for today:</a:t>
            </a:r>
          </a:p>
          <a:p>
            <a:endParaRPr lang="en-US" sz="2400" b="1" dirty="0"/>
          </a:p>
          <a:p>
            <a:pPr marL="457200" indent="-457200">
              <a:buAutoNum type="arabicPeriod"/>
            </a:pPr>
            <a:r>
              <a:rPr lang="en-US" sz="2400" dirty="0"/>
              <a:t>What is a network?</a:t>
            </a:r>
            <a:endParaRPr lang="en-US" sz="2400" i="1" dirty="0"/>
          </a:p>
          <a:p>
            <a:pPr marL="457200" indent="-457200">
              <a:buAutoNum type="arabicPeriod"/>
            </a:pPr>
            <a:endParaRPr lang="en-US" sz="2400" i="1" dirty="0"/>
          </a:p>
          <a:p>
            <a:pPr marL="457200" indent="-457200">
              <a:buAutoNum type="arabicPeriod"/>
            </a:pPr>
            <a:r>
              <a:rPr lang="en-US" sz="2400" dirty="0"/>
              <a:t>What do network datasets look like?</a:t>
            </a:r>
          </a:p>
          <a:p>
            <a:pPr marL="457200" indent="-457200">
              <a:buAutoNum type="arabicPeriod"/>
            </a:pPr>
            <a:endParaRPr lang="en-US" sz="2400" dirty="0"/>
          </a:p>
          <a:p>
            <a:pPr marL="457200" indent="-457200">
              <a:buFontTx/>
              <a:buAutoNum type="arabicPeriod"/>
            </a:pPr>
            <a:r>
              <a:rPr lang="en-US" sz="2400" dirty="0"/>
              <a:t>Network basics in R</a:t>
            </a:r>
          </a:p>
          <a:p>
            <a:pPr marL="457200" indent="-457200">
              <a:buFontTx/>
              <a:buAutoNum type="arabicPeriod"/>
            </a:pPr>
            <a:endParaRPr lang="en-US" sz="2400" dirty="0"/>
          </a:p>
          <a:p>
            <a:pPr marL="457200" indent="-457200">
              <a:buAutoNum type="arabicPeriod"/>
            </a:pPr>
            <a:r>
              <a:rPr lang="en-US" sz="2400" dirty="0"/>
              <a:t>Simple theoretical models of networks</a:t>
            </a:r>
          </a:p>
          <a:p>
            <a:pPr marL="457200" indent="-457200">
              <a:buAutoNum type="arabicPeriod"/>
            </a:pPr>
            <a:endParaRPr lang="en-US" sz="2400" dirty="0"/>
          </a:p>
          <a:p>
            <a:pPr marL="457200" indent="-457200">
              <a:buAutoNum type="arabicPeriod"/>
            </a:pPr>
            <a:r>
              <a:rPr lang="en-US" sz="2400" dirty="0"/>
              <a:t>Generating networks in R</a:t>
            </a:r>
          </a:p>
          <a:p>
            <a:pPr marL="457200" indent="-457200">
              <a:buAutoNum type="arabicPeriod"/>
            </a:pPr>
            <a:endParaRPr lang="en-US" sz="2400" dirty="0"/>
          </a:p>
          <a:p>
            <a:pPr marL="457200" indent="-457200">
              <a:buAutoNum type="arabicPeriod"/>
            </a:pPr>
            <a:r>
              <a:rPr lang="en-US" sz="2400" dirty="0"/>
              <a:t>Different network representations</a:t>
            </a:r>
            <a:endParaRPr lang="fr-FR" sz="2400" dirty="0"/>
          </a:p>
        </p:txBody>
      </p:sp>
    </p:spTree>
    <p:extLst>
      <p:ext uri="{BB962C8B-B14F-4D97-AF65-F5344CB8AC3E}">
        <p14:creationId xmlns:p14="http://schemas.microsoft.com/office/powerpoint/2010/main" val="1735439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C64ECC64-1EDD-390D-01FD-C31CF94FEBFA}"/>
              </a:ext>
            </a:extLst>
          </p:cNvPr>
          <p:cNvCxnSpPr>
            <a:cxnSpLocks/>
          </p:cNvCxnSpPr>
          <p:nvPr/>
        </p:nvCxnSpPr>
        <p:spPr>
          <a:xfrm>
            <a:off x="1885963" y="4802212"/>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B2F2035-E306-7838-2313-D0A764D03873}"/>
              </a:ext>
            </a:extLst>
          </p:cNvPr>
          <p:cNvCxnSpPr>
            <a:cxnSpLocks/>
          </p:cNvCxnSpPr>
          <p:nvPr/>
        </p:nvCxnSpPr>
        <p:spPr>
          <a:xfrm flipV="1">
            <a:off x="1966989" y="5062790"/>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E92A29B-772D-BBCD-57BF-25586F03CC54}"/>
              </a:ext>
            </a:extLst>
          </p:cNvPr>
          <p:cNvCxnSpPr>
            <a:cxnSpLocks/>
          </p:cNvCxnSpPr>
          <p:nvPr/>
        </p:nvCxnSpPr>
        <p:spPr>
          <a:xfrm>
            <a:off x="1985255" y="470363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79BBC4F-AB6C-B250-056B-2122A170E09E}"/>
              </a:ext>
            </a:extLst>
          </p:cNvPr>
          <p:cNvCxnSpPr>
            <a:cxnSpLocks/>
          </p:cNvCxnSpPr>
          <p:nvPr/>
        </p:nvCxnSpPr>
        <p:spPr>
          <a:xfrm flipH="1" flipV="1">
            <a:off x="1855226" y="3455005"/>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280C06B-82DE-8F1B-AB4F-ED8765DC5E6C}"/>
              </a:ext>
            </a:extLst>
          </p:cNvPr>
          <p:cNvCxnSpPr>
            <a:cxnSpLocks/>
          </p:cNvCxnSpPr>
          <p:nvPr/>
        </p:nvCxnSpPr>
        <p:spPr>
          <a:xfrm flipH="1" flipV="1">
            <a:off x="1852168" y="3267077"/>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9639DFC6-BB2C-4098-9991-57749BEBE56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8464569" cy="1323439"/>
          </a:xfrm>
          <a:prstGeom prst="rect">
            <a:avLst/>
          </a:prstGeom>
          <a:noFill/>
        </p:spPr>
        <p:txBody>
          <a:bodyPr wrap="square" rtlCol="0">
            <a:spAutoFit/>
          </a:bodyPr>
          <a:lstStyle/>
          <a:p>
            <a:r>
              <a:rPr lang="en-US" sz="2000" dirty="0"/>
              <a:t>An alternative to using weighted networks is to use </a:t>
            </a:r>
            <a:r>
              <a:rPr lang="en-US" sz="2000" b="1" i="1" dirty="0">
                <a:solidFill>
                  <a:schemeClr val="accent4">
                    <a:lumMod val="75000"/>
                  </a:schemeClr>
                </a:solidFill>
              </a:rPr>
              <a:t>multigraphs</a:t>
            </a:r>
          </a:p>
          <a:p>
            <a:endParaRPr lang="en-US" sz="2000" dirty="0"/>
          </a:p>
          <a:p>
            <a:r>
              <a:rPr lang="en-US" sz="2000" dirty="0"/>
              <a:t>Sometimes the number of strength of interactions/associations provide different information</a:t>
            </a:r>
          </a:p>
        </p:txBody>
      </p:sp>
      <p:grpSp>
        <p:nvGrpSpPr>
          <p:cNvPr id="33" name="Group 32">
            <a:extLst>
              <a:ext uri="{FF2B5EF4-FFF2-40B4-BE49-F238E27FC236}">
                <a16:creationId xmlns:a16="http://schemas.microsoft.com/office/drawing/2014/main" id="{BF92B285-59A5-9F9B-A953-AE4A82BE0ABB}"/>
              </a:ext>
            </a:extLst>
          </p:cNvPr>
          <p:cNvGrpSpPr/>
          <p:nvPr/>
        </p:nvGrpSpPr>
        <p:grpSpPr>
          <a:xfrm>
            <a:off x="1208193" y="3182464"/>
            <a:ext cx="1869945" cy="3125033"/>
            <a:chOff x="9236782" y="2185295"/>
            <a:chExt cx="1869945" cy="3125033"/>
          </a:xfrm>
        </p:grpSpPr>
        <p:cxnSp>
          <p:nvCxnSpPr>
            <p:cNvPr id="23" name="Straight Connector 22">
              <a:extLst>
                <a:ext uri="{FF2B5EF4-FFF2-40B4-BE49-F238E27FC236}">
                  <a16:creationId xmlns:a16="http://schemas.microsoft.com/office/drawing/2014/main" id="{503456E8-D9D3-12A0-B2FF-8A7E11C239FA}"/>
                </a:ext>
              </a:extLst>
            </p:cNvPr>
            <p:cNvCxnSpPr>
              <a:cxnSpLocks/>
            </p:cNvCxnSpPr>
            <p:nvPr/>
          </p:nvCxnSpPr>
          <p:spPr>
            <a:xfrm flipV="1">
              <a:off x="9933829" y="3960517"/>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E512A5C-126D-DEC1-0AE7-D11C4F9CF587}"/>
                </a:ext>
              </a:extLst>
            </p:cNvPr>
            <p:cNvCxnSpPr>
              <a:cxnSpLocks/>
            </p:cNvCxnSpPr>
            <p:nvPr/>
          </p:nvCxnSpPr>
          <p:spPr>
            <a:xfrm flipV="1">
              <a:off x="9448800" y="2381719"/>
              <a:ext cx="437733" cy="76486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CCBF079-3F5B-7CAF-C4C4-445632CEC6E8}"/>
                </a:ext>
              </a:extLst>
            </p:cNvPr>
            <p:cNvCxnSpPr>
              <a:cxnSpLocks/>
            </p:cNvCxnSpPr>
            <p:nvPr/>
          </p:nvCxnSpPr>
          <p:spPr>
            <a:xfrm>
              <a:off x="9886533" y="2366704"/>
              <a:ext cx="664482" cy="163716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6B52F2F-8606-9CEE-A13C-B3C424C4B0F0}"/>
                </a:ext>
              </a:extLst>
            </p:cNvPr>
            <p:cNvCxnSpPr>
              <a:cxnSpLocks/>
            </p:cNvCxnSpPr>
            <p:nvPr/>
          </p:nvCxnSpPr>
          <p:spPr>
            <a:xfrm flipH="1" flipV="1">
              <a:off x="9886533" y="2366705"/>
              <a:ext cx="747976" cy="1029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4DCFC8-0646-7E19-F033-03334CB585BD}"/>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8A5F025-E1E8-EF3C-9318-F48A75AC5581}"/>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val 11">
              <a:extLst>
                <a:ext uri="{FF2B5EF4-FFF2-40B4-BE49-F238E27FC236}">
                  <a16:creationId xmlns:a16="http://schemas.microsoft.com/office/drawing/2014/main" id="{71F317AA-71BB-A7FE-2FE3-838C37BF5BB2}"/>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0DB8A8AD-0F3A-5A2F-CE6E-FEFD2524B906}"/>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75AF379A-C942-3965-44BE-DA5539926840}"/>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2E0D58D5-FCEB-4D00-6A49-9793DF94CC92}"/>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FD2E1EE5-94DB-CB78-6CB7-EC44806386A7}"/>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8604E401-FF6F-6744-A62F-C6CB5547E844}"/>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DF31A2C5-CA5B-C22C-FEAC-1B7B475412E0}"/>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71C2AF13-4D1E-362B-02AC-DCBFA4F9335E}"/>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C217C4-BE26-F4BC-E4BC-83AC8BC11C35}"/>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599696F-D1DB-61EE-D62F-C6360AD669A9}"/>
                </a:ext>
              </a:extLst>
            </p:cNvPr>
            <p:cNvCxnSpPr>
              <a:cxnSpLocks/>
            </p:cNvCxnSpPr>
            <p:nvPr/>
          </p:nvCxnSpPr>
          <p:spPr>
            <a:xfrm>
              <a:off x="988164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72167D-4012-2012-182B-4716713BE98D}"/>
                </a:ext>
              </a:extLst>
            </p:cNvPr>
            <p:cNvCxnSpPr>
              <a:cxnSpLocks/>
            </p:cNvCxnSpPr>
            <p:nvPr/>
          </p:nvCxnSpPr>
          <p:spPr>
            <a:xfrm>
              <a:off x="10001829" y="3697313"/>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E589508-3ED0-427C-6A10-51203369CC6F}"/>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F0E0948-F1C7-4112-D163-4AE88755B6E3}"/>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26" name="TextBox 25">
              <a:extLst>
                <a:ext uri="{FF2B5EF4-FFF2-40B4-BE49-F238E27FC236}">
                  <a16:creationId xmlns:a16="http://schemas.microsoft.com/office/drawing/2014/main" id="{2C2939AA-894F-36B8-629F-D9DE1E153863}"/>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27" name="TextBox 26">
              <a:extLst>
                <a:ext uri="{FF2B5EF4-FFF2-40B4-BE49-F238E27FC236}">
                  <a16:creationId xmlns:a16="http://schemas.microsoft.com/office/drawing/2014/main" id="{6D3AB20A-5324-A4BA-42EE-30C8D2EF260F}"/>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28" name="TextBox 27">
              <a:extLst>
                <a:ext uri="{FF2B5EF4-FFF2-40B4-BE49-F238E27FC236}">
                  <a16:creationId xmlns:a16="http://schemas.microsoft.com/office/drawing/2014/main" id="{3AC9C212-0192-130A-B9EA-B7698E300CB9}"/>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29" name="TextBox 28">
              <a:extLst>
                <a:ext uri="{FF2B5EF4-FFF2-40B4-BE49-F238E27FC236}">
                  <a16:creationId xmlns:a16="http://schemas.microsoft.com/office/drawing/2014/main" id="{30DC0F20-AB92-E37A-8117-8D89A2A19BEC}"/>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F061DC1A-42D3-A458-C9D2-D8045127B82A}"/>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5801DD49-1A1B-4CB5-11B9-391C36E82C14}"/>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F7405E5F-8D49-114A-0E37-9DD08F797BDE}"/>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grpSp>
      <p:graphicFrame>
        <p:nvGraphicFramePr>
          <p:cNvPr id="34" name="Table 38">
            <a:extLst>
              <a:ext uri="{FF2B5EF4-FFF2-40B4-BE49-F238E27FC236}">
                <a16:creationId xmlns:a16="http://schemas.microsoft.com/office/drawing/2014/main" id="{C705F137-B400-BE04-8846-7B34CF381E01}"/>
              </a:ext>
            </a:extLst>
          </p:cNvPr>
          <p:cNvGraphicFramePr>
            <a:graphicFrameLocks noGrp="1"/>
          </p:cNvGraphicFramePr>
          <p:nvPr/>
        </p:nvGraphicFramePr>
        <p:xfrm>
          <a:off x="4450080" y="3015657"/>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3</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graphicFrame>
        <p:nvGraphicFramePr>
          <p:cNvPr id="35" name="Table 4">
            <a:extLst>
              <a:ext uri="{FF2B5EF4-FFF2-40B4-BE49-F238E27FC236}">
                <a16:creationId xmlns:a16="http://schemas.microsoft.com/office/drawing/2014/main" id="{4F7A414E-C1DE-2C1E-F43F-0E9BC5247B18}"/>
              </a:ext>
            </a:extLst>
          </p:cNvPr>
          <p:cNvGraphicFramePr>
            <a:graphicFrameLocks noGrp="1"/>
          </p:cNvGraphicFramePr>
          <p:nvPr/>
        </p:nvGraphicFramePr>
        <p:xfrm>
          <a:off x="9058468" y="2240705"/>
          <a:ext cx="2551176" cy="4058920"/>
        </p:xfrm>
        <a:graphic>
          <a:graphicData uri="http://schemas.openxmlformats.org/drawingml/2006/table">
            <a:tbl>
              <a:tblPr firstRow="1" bandRow="1">
                <a:tableStyleId>{5C22544A-7EE6-4342-B048-85BDC9FD1C3A}</a:tableStyleId>
              </a:tblPr>
              <a:tblGrid>
                <a:gridCol w="850392">
                  <a:extLst>
                    <a:ext uri="{9D8B030D-6E8A-4147-A177-3AD203B41FA5}">
                      <a16:colId xmlns:a16="http://schemas.microsoft.com/office/drawing/2014/main" val="3633928271"/>
                    </a:ext>
                  </a:extLst>
                </a:gridCol>
                <a:gridCol w="850392">
                  <a:extLst>
                    <a:ext uri="{9D8B030D-6E8A-4147-A177-3AD203B41FA5}">
                      <a16:colId xmlns:a16="http://schemas.microsoft.com/office/drawing/2014/main" val="448717354"/>
                    </a:ext>
                  </a:extLst>
                </a:gridCol>
                <a:gridCol w="850392">
                  <a:extLst>
                    <a:ext uri="{9D8B030D-6E8A-4147-A177-3AD203B41FA5}">
                      <a16:colId xmlns:a16="http://schemas.microsoft.com/office/drawing/2014/main" val="4130169604"/>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tc>
                  <a:txBody>
                    <a:bodyPr/>
                    <a:lstStyle/>
                    <a:p>
                      <a:pPr algn="ctr"/>
                      <a:r>
                        <a:rPr lang="en-US" sz="1200" dirty="0">
                          <a:solidFill>
                            <a:schemeClr val="accent4">
                              <a:lumMod val="60000"/>
                              <a:lumOff val="40000"/>
                            </a:schemeClr>
                          </a:solidFill>
                        </a:rPr>
                        <a:t>Attribute</a:t>
                      </a:r>
                      <a:endParaRPr lang="fr-FR" sz="12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fr-FR" dirty="0"/>
                        <a:t>3</a:t>
                      </a:r>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3019948275"/>
                  </a:ext>
                </a:extLst>
              </a:tr>
              <a:tr h="370840">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1806561758"/>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008170764"/>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dirty="0"/>
                        <a:t>5</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440282349"/>
                  </a:ext>
                </a:extLst>
              </a:tr>
              <a:tr h="273050">
                <a:tc>
                  <a:txBody>
                    <a:bodyPr/>
                    <a:lstStyle/>
                    <a:p>
                      <a:pPr algn="ctr"/>
                      <a:r>
                        <a:rPr lang="en-US" dirty="0"/>
                        <a:t>5</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1697648120"/>
                  </a:ext>
                </a:extLst>
              </a:tr>
              <a:tr h="180340">
                <a:tc>
                  <a:txBody>
                    <a:bodyPr/>
                    <a:lstStyle/>
                    <a:p>
                      <a:pPr algn="ctr"/>
                      <a:r>
                        <a:rPr lang="en-US" dirty="0"/>
                        <a:t>6</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dirty="0"/>
                        <a:t>7</a:t>
                      </a:r>
                      <a:endParaRPr lang="fr-FR" dirty="0"/>
                    </a:p>
                  </a:txBody>
                  <a:tcPr>
                    <a:solidFill>
                      <a:schemeClr val="bg1">
                        <a:lumMod val="95000"/>
                      </a:schemeClr>
                    </a:solidFill>
                  </a:tcPr>
                </a:tc>
                <a:tc>
                  <a:txBody>
                    <a:bodyPr/>
                    <a:lstStyle/>
                    <a:p>
                      <a:pPr algn="ctr"/>
                      <a:r>
                        <a:rPr lang="en-US" dirty="0"/>
                        <a:t>8</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36" name="Rectangle 35">
            <a:extLst>
              <a:ext uri="{FF2B5EF4-FFF2-40B4-BE49-F238E27FC236}">
                <a16:creationId xmlns:a16="http://schemas.microsoft.com/office/drawing/2014/main" id="{8BE6E6E8-6428-7C87-2CF1-DD05A64A0A93}"/>
              </a:ext>
            </a:extLst>
          </p:cNvPr>
          <p:cNvSpPr/>
          <p:nvPr/>
        </p:nvSpPr>
        <p:spPr>
          <a:xfrm>
            <a:off x="4820092" y="3379800"/>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FD9031FE-E584-6052-DD34-9DCF67670049}"/>
              </a:ext>
            </a:extLst>
          </p:cNvPr>
          <p:cNvSpPr/>
          <p:nvPr/>
        </p:nvSpPr>
        <p:spPr>
          <a:xfrm rot="5400000">
            <a:off x="3532203" y="4656862"/>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E43D540D-887B-7140-1D8D-C8AE81525FFA}"/>
              </a:ext>
            </a:extLst>
          </p:cNvPr>
          <p:cNvSpPr/>
          <p:nvPr/>
        </p:nvSpPr>
        <p:spPr>
          <a:xfrm>
            <a:off x="9080067" y="2594314"/>
            <a:ext cx="2529577" cy="110284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62652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8464569" cy="400110"/>
          </a:xfrm>
          <a:prstGeom prst="rect">
            <a:avLst/>
          </a:prstGeom>
          <a:noFill/>
        </p:spPr>
        <p:txBody>
          <a:bodyPr wrap="square" rtlCol="0">
            <a:spAutoFit/>
          </a:bodyPr>
          <a:lstStyle/>
          <a:p>
            <a:r>
              <a:rPr lang="en-US" sz="2000" dirty="0"/>
              <a:t>So when might you want to use weighted networks versus multigraphs?</a:t>
            </a:r>
          </a:p>
        </p:txBody>
      </p:sp>
      <p:pic>
        <p:nvPicPr>
          <p:cNvPr id="42" name="Picture 41" descr="A picture containing wire&#10;&#10;Description automatically generated">
            <a:extLst>
              <a:ext uri="{FF2B5EF4-FFF2-40B4-BE49-F238E27FC236}">
                <a16:creationId xmlns:a16="http://schemas.microsoft.com/office/drawing/2014/main" id="{DFD0F08A-4D20-6AA2-5A4C-7EE9E4331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389" y="2223861"/>
            <a:ext cx="4621452" cy="4479459"/>
          </a:xfrm>
          <a:prstGeom prst="rect">
            <a:avLst/>
          </a:prstGeom>
        </p:spPr>
      </p:pic>
      <p:sp>
        <p:nvSpPr>
          <p:cNvPr id="5" name="Rectangle 4">
            <a:extLst>
              <a:ext uri="{FF2B5EF4-FFF2-40B4-BE49-F238E27FC236}">
                <a16:creationId xmlns:a16="http://schemas.microsoft.com/office/drawing/2014/main" id="{FABFAD3A-7204-4E96-AC29-3FCB94998925}"/>
              </a:ext>
            </a:extLst>
          </p:cNvPr>
          <p:cNvSpPr/>
          <p:nvPr/>
        </p:nvSpPr>
        <p:spPr>
          <a:xfrm>
            <a:off x="978389" y="2223861"/>
            <a:ext cx="379356" cy="449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8366998-19D5-47A5-8EAE-D797B68047B5}"/>
              </a:ext>
            </a:extLst>
          </p:cNvPr>
          <p:cNvSpPr/>
          <p:nvPr/>
        </p:nvSpPr>
        <p:spPr>
          <a:xfrm>
            <a:off x="3374551" y="2178301"/>
            <a:ext cx="379356" cy="449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BBDB2AD0-279B-494C-8D23-29D008F1EA6D}"/>
              </a:ext>
            </a:extLst>
          </p:cNvPr>
          <p:cNvSpPr/>
          <p:nvPr/>
        </p:nvSpPr>
        <p:spPr>
          <a:xfrm>
            <a:off x="1000805" y="4463590"/>
            <a:ext cx="379356" cy="449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D25B74D8-B9F5-4177-86EA-F979DC47D42A}"/>
              </a:ext>
            </a:extLst>
          </p:cNvPr>
          <p:cNvSpPr txBox="1"/>
          <p:nvPr/>
        </p:nvSpPr>
        <p:spPr>
          <a:xfrm>
            <a:off x="6386814" y="2977503"/>
            <a:ext cx="5273963" cy="2308324"/>
          </a:xfrm>
          <a:prstGeom prst="rect">
            <a:avLst/>
          </a:prstGeom>
          <a:noFill/>
        </p:spPr>
        <p:txBody>
          <a:bodyPr wrap="square" rtlCol="0">
            <a:spAutoFit/>
          </a:bodyPr>
          <a:lstStyle/>
          <a:p>
            <a:r>
              <a:rPr lang="en-US" dirty="0"/>
              <a:t>The distinction between weighted networks and multigraphs is most useful when both their </a:t>
            </a:r>
            <a:r>
              <a:rPr lang="en-US" b="1" dirty="0"/>
              <a:t>number/frequency </a:t>
            </a:r>
            <a:r>
              <a:rPr lang="en-US" dirty="0"/>
              <a:t>and </a:t>
            </a:r>
            <a:r>
              <a:rPr lang="en-US" b="1" dirty="0"/>
              <a:t>duration </a:t>
            </a:r>
            <a:r>
              <a:rPr lang="en-US" dirty="0"/>
              <a:t>are important.</a:t>
            </a:r>
          </a:p>
          <a:p>
            <a:endParaRPr lang="en-US" dirty="0"/>
          </a:p>
          <a:p>
            <a:endParaRPr lang="en-US" dirty="0"/>
          </a:p>
          <a:p>
            <a:r>
              <a:rPr lang="en-US" dirty="0"/>
              <a:t>Considering multigraphs can also be helpful when designing permutation procedures for </a:t>
            </a:r>
            <a:r>
              <a:rPr lang="en-US" dirty="0" err="1"/>
              <a:t>analysing</a:t>
            </a:r>
            <a:r>
              <a:rPr lang="en-US" dirty="0"/>
              <a:t> the networks.</a:t>
            </a:r>
            <a:endParaRPr lang="fr-FR" dirty="0"/>
          </a:p>
        </p:txBody>
      </p:sp>
      <p:sp>
        <p:nvSpPr>
          <p:cNvPr id="11" name="TextBox 10">
            <a:extLst>
              <a:ext uri="{FF2B5EF4-FFF2-40B4-BE49-F238E27FC236}">
                <a16:creationId xmlns:a16="http://schemas.microsoft.com/office/drawing/2014/main" id="{5C02E0D7-8DB4-48A3-90EA-1EEB0DA6F862}"/>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4107382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You can also create </a:t>
            </a:r>
            <a:r>
              <a:rPr lang="en-US" sz="2000" b="1" i="1" dirty="0">
                <a:solidFill>
                  <a:schemeClr val="accent4">
                    <a:lumMod val="75000"/>
                  </a:schemeClr>
                </a:solidFill>
              </a:rPr>
              <a:t>directed networks</a:t>
            </a:r>
          </a:p>
        </p:txBody>
      </p:sp>
      <p:grpSp>
        <p:nvGrpSpPr>
          <p:cNvPr id="7" name="Group 6">
            <a:extLst>
              <a:ext uri="{FF2B5EF4-FFF2-40B4-BE49-F238E27FC236}">
                <a16:creationId xmlns:a16="http://schemas.microsoft.com/office/drawing/2014/main" id="{9A0FEA2F-C9FE-42B7-933F-B91563D22B73}"/>
              </a:ext>
            </a:extLst>
          </p:cNvPr>
          <p:cNvGrpSpPr/>
          <p:nvPr/>
        </p:nvGrpSpPr>
        <p:grpSpPr>
          <a:xfrm>
            <a:off x="1208193" y="3182464"/>
            <a:ext cx="1869945" cy="3125033"/>
            <a:chOff x="9236782" y="2185295"/>
            <a:chExt cx="1869945" cy="3125033"/>
          </a:xfrm>
        </p:grpSpPr>
        <p:cxnSp>
          <p:nvCxnSpPr>
            <p:cNvPr id="8" name="Straight Connector 7">
              <a:extLst>
                <a:ext uri="{FF2B5EF4-FFF2-40B4-BE49-F238E27FC236}">
                  <a16:creationId xmlns:a16="http://schemas.microsoft.com/office/drawing/2014/main" id="{48E411BA-8741-43F0-B82F-1F3234C60D84}"/>
                </a:ext>
              </a:extLst>
            </p:cNvPr>
            <p:cNvCxnSpPr>
              <a:cxnSpLocks/>
            </p:cNvCxnSpPr>
            <p:nvPr/>
          </p:nvCxnSpPr>
          <p:spPr>
            <a:xfrm flipV="1">
              <a:off x="9514488" y="2369961"/>
              <a:ext cx="371476" cy="633369"/>
            </a:xfrm>
            <a:prstGeom prst="line">
              <a:avLst/>
            </a:prstGeom>
            <a:ln w="381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3704C4-F7D6-4E01-A3EC-AC05A253CF0F}"/>
                </a:ext>
              </a:extLst>
            </p:cNvPr>
            <p:cNvCxnSpPr>
              <a:cxnSpLocks/>
            </p:cNvCxnSpPr>
            <p:nvPr/>
          </p:nvCxnSpPr>
          <p:spPr>
            <a:xfrm>
              <a:off x="9955019" y="2524699"/>
              <a:ext cx="595996" cy="1479172"/>
            </a:xfrm>
            <a:prstGeom prst="line">
              <a:avLst/>
            </a:prstGeom>
            <a:ln w="381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1CDC493-2DAD-4ADC-B2B6-41268B5405A4}"/>
                </a:ext>
              </a:extLst>
            </p:cNvPr>
            <p:cNvCxnSpPr>
              <a:cxnSpLocks/>
            </p:cNvCxnSpPr>
            <p:nvPr/>
          </p:nvCxnSpPr>
          <p:spPr>
            <a:xfrm flipH="1" flipV="1">
              <a:off x="9958475" y="2369961"/>
              <a:ext cx="592540" cy="11758"/>
            </a:xfrm>
            <a:prstGeom prst="line">
              <a:avLst/>
            </a:prstGeom>
            <a:ln w="1143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CAF869-0491-4809-B1AA-980718E7FE62}"/>
                </a:ext>
              </a:extLst>
            </p:cNvPr>
            <p:cNvCxnSpPr>
              <a:cxnSpLocks/>
            </p:cNvCxnSpPr>
            <p:nvPr/>
          </p:nvCxnSpPr>
          <p:spPr>
            <a:xfrm flipV="1">
              <a:off x="9621175" y="3146586"/>
              <a:ext cx="1149772" cy="4412"/>
            </a:xfrm>
            <a:prstGeom prst="line">
              <a:avLst/>
            </a:prstGeom>
            <a:ln w="3810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B4EEF27-9FF8-4C1F-91D3-762683364CB2}"/>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757E917C-5C07-4B3F-A94E-03E439314916}"/>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F072C5AF-B00E-4FCA-9B4F-1EE0227005F3}"/>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DB64D64-B3D8-419A-90C9-08B4BF8F9BCB}"/>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F40D4FFA-52D4-4DB7-B56D-77047CE00218}"/>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9FE49765-A74E-4FBE-B278-F3500F16F7AE}"/>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77BEE641-3AA7-45CE-B815-D89807E3722C}"/>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10FE99E3-AAA8-48AC-ADDA-EF39699D3D03}"/>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4E14E10A-527B-4EBA-B3B4-9888E513F823}"/>
                </a:ext>
              </a:extLst>
            </p:cNvPr>
            <p:cNvCxnSpPr>
              <a:cxnSpLocks/>
            </p:cNvCxnSpPr>
            <p:nvPr/>
          </p:nvCxnSpPr>
          <p:spPr>
            <a:xfrm>
              <a:off x="10633677" y="2381719"/>
              <a:ext cx="208190" cy="61208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BB04E5-BDB5-4F5A-99BD-A01AE73C3B76}"/>
                </a:ext>
              </a:extLst>
            </p:cNvPr>
            <p:cNvCxnSpPr>
              <a:cxnSpLocks/>
            </p:cNvCxnSpPr>
            <p:nvPr/>
          </p:nvCxnSpPr>
          <p:spPr>
            <a:xfrm>
              <a:off x="9448800" y="3164870"/>
              <a:ext cx="375252" cy="48139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2E0F25B-A0BC-419E-9CC4-32185D16F736}"/>
                </a:ext>
              </a:extLst>
            </p:cNvPr>
            <p:cNvCxnSpPr>
              <a:cxnSpLocks/>
            </p:cNvCxnSpPr>
            <p:nvPr/>
          </p:nvCxnSpPr>
          <p:spPr>
            <a:xfrm>
              <a:off x="9952802" y="3806833"/>
              <a:ext cx="0" cy="385686"/>
            </a:xfrm>
            <a:prstGeom prst="line">
              <a:avLst/>
            </a:prstGeom>
            <a:ln w="762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BFB694-44AB-4977-A7A7-8330894A76F6}"/>
                </a:ext>
              </a:extLst>
            </p:cNvPr>
            <p:cNvCxnSpPr>
              <a:cxnSpLocks/>
            </p:cNvCxnSpPr>
            <p:nvPr/>
          </p:nvCxnSpPr>
          <p:spPr>
            <a:xfrm>
              <a:off x="10064521" y="3806833"/>
              <a:ext cx="486494" cy="197038"/>
            </a:xfrm>
            <a:prstGeom prst="line">
              <a:avLst/>
            </a:prstGeom>
            <a:ln w="7620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11E8BE-9EF2-467E-89EE-6928B878FF73}"/>
                </a:ext>
              </a:extLst>
            </p:cNvPr>
            <p:cNvCxnSpPr>
              <a:cxnSpLocks/>
            </p:cNvCxnSpPr>
            <p:nvPr/>
          </p:nvCxnSpPr>
          <p:spPr>
            <a:xfrm flipV="1">
              <a:off x="10108205" y="4003872"/>
              <a:ext cx="442810" cy="284786"/>
            </a:xfrm>
            <a:prstGeom prst="line">
              <a:avLst/>
            </a:prstGeom>
            <a:ln w="762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C12B4F3-C9B6-46B9-851B-B6036EFC6567}"/>
                </a:ext>
              </a:extLst>
            </p:cNvPr>
            <p:cNvCxnSpPr>
              <a:cxnSpLocks/>
            </p:cNvCxnSpPr>
            <p:nvPr/>
          </p:nvCxnSpPr>
          <p:spPr>
            <a:xfrm>
              <a:off x="9952802" y="4355881"/>
              <a:ext cx="351602" cy="610515"/>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713D0F6-1165-4E72-9618-E30D90F1A9FF}"/>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27" name="TextBox 26">
              <a:extLst>
                <a:ext uri="{FF2B5EF4-FFF2-40B4-BE49-F238E27FC236}">
                  <a16:creationId xmlns:a16="http://schemas.microsoft.com/office/drawing/2014/main" id="{5F987D46-B666-4D38-850D-7E6C4BF1771D}"/>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28" name="TextBox 27">
              <a:extLst>
                <a:ext uri="{FF2B5EF4-FFF2-40B4-BE49-F238E27FC236}">
                  <a16:creationId xmlns:a16="http://schemas.microsoft.com/office/drawing/2014/main" id="{36676740-0418-4494-8D20-36EF10FEF0FE}"/>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29" name="TextBox 28">
              <a:extLst>
                <a:ext uri="{FF2B5EF4-FFF2-40B4-BE49-F238E27FC236}">
                  <a16:creationId xmlns:a16="http://schemas.microsoft.com/office/drawing/2014/main" id="{E2EFDCE1-24A9-4BFC-AA12-EA68CDAC6069}"/>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4FCB1CE9-38C4-44B1-9802-AA0DE965534F}"/>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783453A0-7E60-450D-856A-D739F4EB5E8F}"/>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03CFF144-7228-45EC-BC18-6AFD291FB40F}"/>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0ABD7D06-DBB5-4D34-B10C-2B9F92CB57E6}"/>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grpSp>
      <p:graphicFrame>
        <p:nvGraphicFramePr>
          <p:cNvPr id="34" name="Table 38">
            <a:extLst>
              <a:ext uri="{FF2B5EF4-FFF2-40B4-BE49-F238E27FC236}">
                <a16:creationId xmlns:a16="http://schemas.microsoft.com/office/drawing/2014/main" id="{E8744368-6D01-4167-8F71-404FAE57D24D}"/>
              </a:ext>
            </a:extLst>
          </p:cNvPr>
          <p:cNvGraphicFramePr>
            <a:graphicFrameLocks noGrp="1"/>
          </p:cNvGraphicFramePr>
          <p:nvPr>
            <p:extLst>
              <p:ext uri="{D42A27DB-BD31-4B8C-83A1-F6EECF244321}">
                <p14:modId xmlns:p14="http://schemas.microsoft.com/office/powerpoint/2010/main" val="396928780"/>
              </p:ext>
            </p:extLst>
          </p:nvPr>
        </p:nvGraphicFramePr>
        <p:xfrm>
          <a:off x="4450080" y="3015657"/>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B050"/>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accent6">
                        <a:lumMod val="20000"/>
                        <a:lumOff val="80000"/>
                      </a:schemeClr>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graphicFrame>
        <p:nvGraphicFramePr>
          <p:cNvPr id="35" name="Table 4">
            <a:extLst>
              <a:ext uri="{FF2B5EF4-FFF2-40B4-BE49-F238E27FC236}">
                <a16:creationId xmlns:a16="http://schemas.microsoft.com/office/drawing/2014/main" id="{6F78B41B-6C13-4B50-AEBD-3C196F990A25}"/>
              </a:ext>
            </a:extLst>
          </p:cNvPr>
          <p:cNvGraphicFramePr>
            <a:graphicFrameLocks noGrp="1"/>
          </p:cNvGraphicFramePr>
          <p:nvPr>
            <p:extLst>
              <p:ext uri="{D42A27DB-BD31-4B8C-83A1-F6EECF244321}">
                <p14:modId xmlns:p14="http://schemas.microsoft.com/office/powerpoint/2010/main" val="2709824479"/>
              </p:ext>
            </p:extLst>
          </p:nvPr>
        </p:nvGraphicFramePr>
        <p:xfrm>
          <a:off x="9058468" y="2240705"/>
          <a:ext cx="2551176" cy="4043680"/>
        </p:xfrm>
        <a:graphic>
          <a:graphicData uri="http://schemas.openxmlformats.org/drawingml/2006/table">
            <a:tbl>
              <a:tblPr firstRow="1" bandRow="1">
                <a:tableStyleId>{5C22544A-7EE6-4342-B048-85BDC9FD1C3A}</a:tableStyleId>
              </a:tblPr>
              <a:tblGrid>
                <a:gridCol w="850392">
                  <a:extLst>
                    <a:ext uri="{9D8B030D-6E8A-4147-A177-3AD203B41FA5}">
                      <a16:colId xmlns:a16="http://schemas.microsoft.com/office/drawing/2014/main" val="3633928271"/>
                    </a:ext>
                  </a:extLst>
                </a:gridCol>
                <a:gridCol w="850392">
                  <a:extLst>
                    <a:ext uri="{9D8B030D-6E8A-4147-A177-3AD203B41FA5}">
                      <a16:colId xmlns:a16="http://schemas.microsoft.com/office/drawing/2014/main" val="448717354"/>
                    </a:ext>
                  </a:extLst>
                </a:gridCol>
                <a:gridCol w="850392">
                  <a:extLst>
                    <a:ext uri="{9D8B030D-6E8A-4147-A177-3AD203B41FA5}">
                      <a16:colId xmlns:a16="http://schemas.microsoft.com/office/drawing/2014/main" val="4130169604"/>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tc>
                  <a:txBody>
                    <a:bodyPr/>
                    <a:lstStyle/>
                    <a:p>
                      <a:pPr algn="ctr"/>
                      <a:r>
                        <a:rPr lang="en-US" sz="1200" dirty="0">
                          <a:solidFill>
                            <a:schemeClr val="accent4">
                              <a:lumMod val="60000"/>
                              <a:lumOff val="40000"/>
                            </a:schemeClr>
                          </a:solidFill>
                        </a:rPr>
                        <a:t>Attribute</a:t>
                      </a:r>
                      <a:endParaRPr lang="fr-FR" sz="12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fr-FR" dirty="0"/>
                        <a:t>3</a:t>
                      </a:r>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1806561758"/>
                  </a:ext>
                </a:extLst>
              </a:tr>
              <a:tr h="185420">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2456207752"/>
                  </a:ext>
                </a:extLst>
              </a:tr>
              <a:tr h="185420">
                <a:tc>
                  <a:txBody>
                    <a:bodyPr/>
                    <a:lstStyle/>
                    <a:p>
                      <a:pPr algn="ctr"/>
                      <a:r>
                        <a:rPr lang="en-US" dirty="0"/>
                        <a:t>4</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1371277798"/>
                  </a:ext>
                </a:extLst>
              </a:tr>
              <a:tr h="121920">
                <a:tc>
                  <a:txBody>
                    <a:bodyPr/>
                    <a:lstStyle/>
                    <a:p>
                      <a:pPr algn="ctr"/>
                      <a:r>
                        <a:rPr lang="en-US" dirty="0"/>
                        <a:t>5</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1697648120"/>
                  </a:ext>
                </a:extLst>
              </a:tr>
              <a:tr h="243840">
                <a:tc>
                  <a:txBody>
                    <a:bodyPr/>
                    <a:lstStyle/>
                    <a:p>
                      <a:pPr algn="ctr"/>
                      <a:r>
                        <a:rPr lang="en-US" dirty="0"/>
                        <a:t>6</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3276464267"/>
                  </a:ext>
                </a:extLst>
              </a:tr>
              <a:tr h="121920">
                <a:tc>
                  <a:txBody>
                    <a:bodyPr/>
                    <a:lstStyle/>
                    <a:p>
                      <a:pPr algn="ctr"/>
                      <a:r>
                        <a:rPr lang="en-US" dirty="0"/>
                        <a:t>6</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3872792594"/>
                  </a:ext>
                </a:extLst>
              </a:tr>
              <a:tr h="180340">
                <a:tc>
                  <a:txBody>
                    <a:bodyPr/>
                    <a:lstStyle/>
                    <a:p>
                      <a:pPr algn="ctr"/>
                      <a:r>
                        <a:rPr lang="en-US" dirty="0"/>
                        <a:t>6</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extLst>
                  <a:ext uri="{0D108BD9-81ED-4DB2-BD59-A6C34878D82A}">
                    <a16:rowId xmlns:a16="http://schemas.microsoft.com/office/drawing/2014/main" val="1414656967"/>
                  </a:ext>
                </a:extLst>
              </a:tr>
              <a:tr h="182880">
                <a:tc>
                  <a:txBody>
                    <a:bodyPr/>
                    <a:lstStyle/>
                    <a:p>
                      <a:pPr algn="ctr"/>
                      <a:r>
                        <a:rPr lang="en-US" dirty="0"/>
                        <a:t>7</a:t>
                      </a:r>
                      <a:endParaRPr lang="fr-FR" dirty="0"/>
                    </a:p>
                  </a:txBody>
                  <a:tcPr>
                    <a:solidFill>
                      <a:schemeClr val="bg1">
                        <a:lumMod val="95000"/>
                      </a:schemeClr>
                    </a:solidFill>
                  </a:tcPr>
                </a:tc>
                <a:tc>
                  <a:txBody>
                    <a:bodyPr/>
                    <a:lstStyle/>
                    <a:p>
                      <a:pPr algn="ctr"/>
                      <a:r>
                        <a:rPr lang="en-US" dirty="0"/>
                        <a:t>8</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36" name="Rectangle 35">
            <a:extLst>
              <a:ext uri="{FF2B5EF4-FFF2-40B4-BE49-F238E27FC236}">
                <a16:creationId xmlns:a16="http://schemas.microsoft.com/office/drawing/2014/main" id="{50FE6DFF-73EC-4657-AE0B-B2E16A622F4F}"/>
              </a:ext>
            </a:extLst>
          </p:cNvPr>
          <p:cNvSpPr/>
          <p:nvPr/>
        </p:nvSpPr>
        <p:spPr>
          <a:xfrm>
            <a:off x="4820092" y="3379800"/>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DAE14C6B-7340-4D9B-9A16-7C203276A842}"/>
              </a:ext>
            </a:extLst>
          </p:cNvPr>
          <p:cNvSpPr/>
          <p:nvPr/>
        </p:nvSpPr>
        <p:spPr>
          <a:xfrm rot="5400000">
            <a:off x="3532203" y="4656862"/>
            <a:ext cx="2923455" cy="3693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4CFC95F7-EF96-45D1-B9B1-71F98CF1E75F}"/>
              </a:ext>
            </a:extLst>
          </p:cNvPr>
          <p:cNvSpPr/>
          <p:nvPr/>
        </p:nvSpPr>
        <p:spPr>
          <a:xfrm>
            <a:off x="9080067" y="2594315"/>
            <a:ext cx="2529577" cy="77281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Rectangle 61">
            <a:extLst>
              <a:ext uri="{FF2B5EF4-FFF2-40B4-BE49-F238E27FC236}">
                <a16:creationId xmlns:a16="http://schemas.microsoft.com/office/drawing/2014/main" id="{DA2FAC9F-9AC3-427C-9C93-43F254A5A62D}"/>
              </a:ext>
            </a:extLst>
          </p:cNvPr>
          <p:cNvSpPr/>
          <p:nvPr/>
        </p:nvSpPr>
        <p:spPr>
          <a:xfrm>
            <a:off x="9090133" y="4836622"/>
            <a:ext cx="2529577" cy="35306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TextBox 62">
            <a:extLst>
              <a:ext uri="{FF2B5EF4-FFF2-40B4-BE49-F238E27FC236}">
                <a16:creationId xmlns:a16="http://schemas.microsoft.com/office/drawing/2014/main" id="{4C567EE2-D4FB-4460-9BE0-DD81CB72D795}"/>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1928649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You can also create </a:t>
            </a:r>
            <a:r>
              <a:rPr lang="en-US" sz="2000" b="1" i="1" dirty="0">
                <a:solidFill>
                  <a:schemeClr val="accent4">
                    <a:lumMod val="75000"/>
                  </a:schemeClr>
                </a:solidFill>
              </a:rPr>
              <a:t>directed networks</a:t>
            </a:r>
          </a:p>
        </p:txBody>
      </p:sp>
      <p:grpSp>
        <p:nvGrpSpPr>
          <p:cNvPr id="7" name="Group 6">
            <a:extLst>
              <a:ext uri="{FF2B5EF4-FFF2-40B4-BE49-F238E27FC236}">
                <a16:creationId xmlns:a16="http://schemas.microsoft.com/office/drawing/2014/main" id="{9A0FEA2F-C9FE-42B7-933F-B91563D22B73}"/>
              </a:ext>
            </a:extLst>
          </p:cNvPr>
          <p:cNvGrpSpPr/>
          <p:nvPr/>
        </p:nvGrpSpPr>
        <p:grpSpPr>
          <a:xfrm>
            <a:off x="1208193" y="3182464"/>
            <a:ext cx="1869945" cy="3125033"/>
            <a:chOff x="9236782" y="2185295"/>
            <a:chExt cx="1869945" cy="3125033"/>
          </a:xfrm>
        </p:grpSpPr>
        <p:cxnSp>
          <p:nvCxnSpPr>
            <p:cNvPr id="8" name="Straight Connector 7">
              <a:extLst>
                <a:ext uri="{FF2B5EF4-FFF2-40B4-BE49-F238E27FC236}">
                  <a16:creationId xmlns:a16="http://schemas.microsoft.com/office/drawing/2014/main" id="{48E411BA-8741-43F0-B82F-1F3234C60D84}"/>
                </a:ext>
              </a:extLst>
            </p:cNvPr>
            <p:cNvCxnSpPr>
              <a:cxnSpLocks/>
            </p:cNvCxnSpPr>
            <p:nvPr/>
          </p:nvCxnSpPr>
          <p:spPr>
            <a:xfrm flipV="1">
              <a:off x="9514488" y="2369961"/>
              <a:ext cx="371476" cy="633369"/>
            </a:xfrm>
            <a:prstGeom prst="line">
              <a:avLst/>
            </a:prstGeom>
            <a:ln w="381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3704C4-F7D6-4E01-A3EC-AC05A253CF0F}"/>
                </a:ext>
              </a:extLst>
            </p:cNvPr>
            <p:cNvCxnSpPr>
              <a:cxnSpLocks/>
            </p:cNvCxnSpPr>
            <p:nvPr/>
          </p:nvCxnSpPr>
          <p:spPr>
            <a:xfrm>
              <a:off x="9955019" y="2524699"/>
              <a:ext cx="595996" cy="1479172"/>
            </a:xfrm>
            <a:prstGeom prst="line">
              <a:avLst/>
            </a:prstGeom>
            <a:ln w="381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1CDC493-2DAD-4ADC-B2B6-41268B5405A4}"/>
                </a:ext>
              </a:extLst>
            </p:cNvPr>
            <p:cNvCxnSpPr>
              <a:cxnSpLocks/>
            </p:cNvCxnSpPr>
            <p:nvPr/>
          </p:nvCxnSpPr>
          <p:spPr>
            <a:xfrm flipH="1" flipV="1">
              <a:off x="9958475" y="2369961"/>
              <a:ext cx="592540" cy="11758"/>
            </a:xfrm>
            <a:prstGeom prst="line">
              <a:avLst/>
            </a:prstGeom>
            <a:ln w="1143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CAF869-0491-4809-B1AA-980718E7FE62}"/>
                </a:ext>
              </a:extLst>
            </p:cNvPr>
            <p:cNvCxnSpPr>
              <a:cxnSpLocks/>
            </p:cNvCxnSpPr>
            <p:nvPr/>
          </p:nvCxnSpPr>
          <p:spPr>
            <a:xfrm flipV="1">
              <a:off x="9621175" y="3146586"/>
              <a:ext cx="1149772" cy="4412"/>
            </a:xfrm>
            <a:prstGeom prst="line">
              <a:avLst/>
            </a:prstGeom>
            <a:ln w="3810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B4EEF27-9FF8-4C1F-91D3-762683364CB2}"/>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757E917C-5C07-4B3F-A94E-03E439314916}"/>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F072C5AF-B00E-4FCA-9B4F-1EE0227005F3}"/>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DB64D64-B3D8-419A-90C9-08B4BF8F9BCB}"/>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F40D4FFA-52D4-4DB7-B56D-77047CE00218}"/>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9FE49765-A74E-4FBE-B278-F3500F16F7AE}"/>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77BEE641-3AA7-45CE-B815-D89807E3722C}"/>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10FE99E3-AAA8-48AC-ADDA-EF39699D3D03}"/>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4E14E10A-527B-4EBA-B3B4-9888E513F823}"/>
                </a:ext>
              </a:extLst>
            </p:cNvPr>
            <p:cNvCxnSpPr>
              <a:cxnSpLocks/>
            </p:cNvCxnSpPr>
            <p:nvPr/>
          </p:nvCxnSpPr>
          <p:spPr>
            <a:xfrm>
              <a:off x="10633677" y="2381719"/>
              <a:ext cx="208190" cy="61208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BB04E5-BDB5-4F5A-99BD-A01AE73C3B76}"/>
                </a:ext>
              </a:extLst>
            </p:cNvPr>
            <p:cNvCxnSpPr>
              <a:cxnSpLocks/>
            </p:cNvCxnSpPr>
            <p:nvPr/>
          </p:nvCxnSpPr>
          <p:spPr>
            <a:xfrm>
              <a:off x="9448800" y="3164870"/>
              <a:ext cx="375252" cy="48139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2E0F25B-A0BC-419E-9CC4-32185D16F736}"/>
                </a:ext>
              </a:extLst>
            </p:cNvPr>
            <p:cNvCxnSpPr>
              <a:cxnSpLocks/>
            </p:cNvCxnSpPr>
            <p:nvPr/>
          </p:nvCxnSpPr>
          <p:spPr>
            <a:xfrm>
              <a:off x="9952802" y="3806833"/>
              <a:ext cx="0" cy="385686"/>
            </a:xfrm>
            <a:prstGeom prst="line">
              <a:avLst/>
            </a:prstGeom>
            <a:ln w="762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BFB694-44AB-4977-A7A7-8330894A76F6}"/>
                </a:ext>
              </a:extLst>
            </p:cNvPr>
            <p:cNvCxnSpPr>
              <a:cxnSpLocks/>
            </p:cNvCxnSpPr>
            <p:nvPr/>
          </p:nvCxnSpPr>
          <p:spPr>
            <a:xfrm>
              <a:off x="10064521" y="3806833"/>
              <a:ext cx="486494" cy="197038"/>
            </a:xfrm>
            <a:prstGeom prst="line">
              <a:avLst/>
            </a:prstGeom>
            <a:ln w="7620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11E8BE-9EF2-467E-89EE-6928B878FF73}"/>
                </a:ext>
              </a:extLst>
            </p:cNvPr>
            <p:cNvCxnSpPr>
              <a:cxnSpLocks/>
            </p:cNvCxnSpPr>
            <p:nvPr/>
          </p:nvCxnSpPr>
          <p:spPr>
            <a:xfrm flipV="1">
              <a:off x="10108205" y="4003872"/>
              <a:ext cx="442810" cy="284786"/>
            </a:xfrm>
            <a:prstGeom prst="line">
              <a:avLst/>
            </a:prstGeom>
            <a:ln w="7620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C12B4F3-C9B6-46B9-851B-B6036EFC6567}"/>
                </a:ext>
              </a:extLst>
            </p:cNvPr>
            <p:cNvCxnSpPr>
              <a:cxnSpLocks/>
            </p:cNvCxnSpPr>
            <p:nvPr/>
          </p:nvCxnSpPr>
          <p:spPr>
            <a:xfrm>
              <a:off x="9952802" y="4355881"/>
              <a:ext cx="351602" cy="610515"/>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713D0F6-1165-4E72-9618-E30D90F1A9FF}"/>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27" name="TextBox 26">
              <a:extLst>
                <a:ext uri="{FF2B5EF4-FFF2-40B4-BE49-F238E27FC236}">
                  <a16:creationId xmlns:a16="http://schemas.microsoft.com/office/drawing/2014/main" id="{5F987D46-B666-4D38-850D-7E6C4BF1771D}"/>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28" name="TextBox 27">
              <a:extLst>
                <a:ext uri="{FF2B5EF4-FFF2-40B4-BE49-F238E27FC236}">
                  <a16:creationId xmlns:a16="http://schemas.microsoft.com/office/drawing/2014/main" id="{36676740-0418-4494-8D20-36EF10FEF0FE}"/>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29" name="TextBox 28">
              <a:extLst>
                <a:ext uri="{FF2B5EF4-FFF2-40B4-BE49-F238E27FC236}">
                  <a16:creationId xmlns:a16="http://schemas.microsoft.com/office/drawing/2014/main" id="{E2EFDCE1-24A9-4BFC-AA12-EA68CDAC6069}"/>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4FCB1CE9-38C4-44B1-9802-AA0DE965534F}"/>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783453A0-7E60-450D-856A-D739F4EB5E8F}"/>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03CFF144-7228-45EC-BC18-6AFD291FB40F}"/>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0ABD7D06-DBB5-4D34-B10C-2B9F92CB57E6}"/>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grpSp>
      <p:pic>
        <p:nvPicPr>
          <p:cNvPr id="39" name="Picture 38">
            <a:extLst>
              <a:ext uri="{FF2B5EF4-FFF2-40B4-BE49-F238E27FC236}">
                <a16:creationId xmlns:a16="http://schemas.microsoft.com/office/drawing/2014/main" id="{B58817D8-0CA9-4895-8CE7-58565EE4E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4873" y="1002205"/>
            <a:ext cx="3048000" cy="2033016"/>
          </a:xfrm>
          <a:prstGeom prst="rect">
            <a:avLst/>
          </a:prstGeom>
        </p:spPr>
      </p:pic>
      <p:pic>
        <p:nvPicPr>
          <p:cNvPr id="41" name="Picture 40">
            <a:extLst>
              <a:ext uri="{FF2B5EF4-FFF2-40B4-BE49-F238E27FC236}">
                <a16:creationId xmlns:a16="http://schemas.microsoft.com/office/drawing/2014/main" id="{8161554A-ED0A-4648-86B7-6A28FC48BB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3018" y="2880686"/>
            <a:ext cx="3401936" cy="1914092"/>
          </a:xfrm>
          <a:prstGeom prst="rect">
            <a:avLst/>
          </a:prstGeom>
        </p:spPr>
      </p:pic>
      <p:pic>
        <p:nvPicPr>
          <p:cNvPr id="43" name="Picture 42">
            <a:extLst>
              <a:ext uri="{FF2B5EF4-FFF2-40B4-BE49-F238E27FC236}">
                <a16:creationId xmlns:a16="http://schemas.microsoft.com/office/drawing/2014/main" id="{BA2E4E0E-9AB5-473E-BF33-13F866FC0A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8380" y="4354519"/>
            <a:ext cx="3318804" cy="2212535"/>
          </a:xfrm>
          <a:prstGeom prst="rect">
            <a:avLst/>
          </a:prstGeom>
        </p:spPr>
      </p:pic>
      <p:sp>
        <p:nvSpPr>
          <p:cNvPr id="45" name="TextBox 44">
            <a:extLst>
              <a:ext uri="{FF2B5EF4-FFF2-40B4-BE49-F238E27FC236}">
                <a16:creationId xmlns:a16="http://schemas.microsoft.com/office/drawing/2014/main" id="{DBC9E192-4E73-4ED1-81CA-C2E1E2E90DFA}"/>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3749139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You can also create </a:t>
            </a:r>
            <a:r>
              <a:rPr lang="en-US" sz="2000" b="1" i="1" dirty="0">
                <a:solidFill>
                  <a:schemeClr val="accent4">
                    <a:lumMod val="75000"/>
                  </a:schemeClr>
                </a:solidFill>
              </a:rPr>
              <a:t>directed networks</a:t>
            </a:r>
          </a:p>
        </p:txBody>
      </p:sp>
      <p:grpSp>
        <p:nvGrpSpPr>
          <p:cNvPr id="7" name="Group 6">
            <a:extLst>
              <a:ext uri="{FF2B5EF4-FFF2-40B4-BE49-F238E27FC236}">
                <a16:creationId xmlns:a16="http://schemas.microsoft.com/office/drawing/2014/main" id="{9A0FEA2F-C9FE-42B7-933F-B91563D22B73}"/>
              </a:ext>
            </a:extLst>
          </p:cNvPr>
          <p:cNvGrpSpPr/>
          <p:nvPr/>
        </p:nvGrpSpPr>
        <p:grpSpPr>
          <a:xfrm>
            <a:off x="1208193" y="3182464"/>
            <a:ext cx="1869945" cy="3125033"/>
            <a:chOff x="9236782" y="2185295"/>
            <a:chExt cx="1869945" cy="3125033"/>
          </a:xfrm>
        </p:grpSpPr>
        <p:cxnSp>
          <p:nvCxnSpPr>
            <p:cNvPr id="22" name="Straight Connector 21">
              <a:extLst>
                <a:ext uri="{FF2B5EF4-FFF2-40B4-BE49-F238E27FC236}">
                  <a16:creationId xmlns:a16="http://schemas.microsoft.com/office/drawing/2014/main" id="{02E0F25B-A0BC-419E-9CC4-32185D16F736}"/>
                </a:ext>
              </a:extLst>
            </p:cNvPr>
            <p:cNvCxnSpPr>
              <a:cxnSpLocks/>
            </p:cNvCxnSpPr>
            <p:nvPr/>
          </p:nvCxnSpPr>
          <p:spPr>
            <a:xfrm>
              <a:off x="9952802" y="3806833"/>
              <a:ext cx="0" cy="385686"/>
            </a:xfrm>
            <a:prstGeom prst="line">
              <a:avLst/>
            </a:prstGeom>
            <a:ln w="76200">
              <a:solidFill>
                <a:schemeClr val="accent4"/>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BFB694-44AB-4977-A7A7-8330894A76F6}"/>
                </a:ext>
              </a:extLst>
            </p:cNvPr>
            <p:cNvCxnSpPr>
              <a:cxnSpLocks/>
            </p:cNvCxnSpPr>
            <p:nvPr/>
          </p:nvCxnSpPr>
          <p:spPr>
            <a:xfrm>
              <a:off x="10064521" y="3806833"/>
              <a:ext cx="486494" cy="197038"/>
            </a:xfrm>
            <a:prstGeom prst="line">
              <a:avLst/>
            </a:prstGeom>
            <a:ln w="76200">
              <a:solidFill>
                <a:schemeClr val="accent4"/>
              </a:solidFill>
              <a:headEnd type="stealt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11E8BE-9EF2-467E-89EE-6928B878FF73}"/>
                </a:ext>
              </a:extLst>
            </p:cNvPr>
            <p:cNvCxnSpPr>
              <a:cxnSpLocks/>
            </p:cNvCxnSpPr>
            <p:nvPr/>
          </p:nvCxnSpPr>
          <p:spPr>
            <a:xfrm flipV="1">
              <a:off x="10108205" y="4003872"/>
              <a:ext cx="442810" cy="284786"/>
            </a:xfrm>
            <a:prstGeom prst="line">
              <a:avLst/>
            </a:prstGeom>
            <a:ln w="76200">
              <a:solidFill>
                <a:schemeClr val="accent4"/>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8E411BA-8741-43F0-B82F-1F3234C60D84}"/>
                </a:ext>
              </a:extLst>
            </p:cNvPr>
            <p:cNvCxnSpPr>
              <a:cxnSpLocks/>
            </p:cNvCxnSpPr>
            <p:nvPr/>
          </p:nvCxnSpPr>
          <p:spPr>
            <a:xfrm flipV="1">
              <a:off x="9514488" y="2369961"/>
              <a:ext cx="371476" cy="633369"/>
            </a:xfrm>
            <a:prstGeom prst="line">
              <a:avLst/>
            </a:prstGeom>
            <a:ln w="381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3704C4-F7D6-4E01-A3EC-AC05A253CF0F}"/>
                </a:ext>
              </a:extLst>
            </p:cNvPr>
            <p:cNvCxnSpPr>
              <a:cxnSpLocks/>
            </p:cNvCxnSpPr>
            <p:nvPr/>
          </p:nvCxnSpPr>
          <p:spPr>
            <a:xfrm>
              <a:off x="9955019" y="2524699"/>
              <a:ext cx="595996" cy="1479172"/>
            </a:xfrm>
            <a:prstGeom prst="line">
              <a:avLst/>
            </a:prstGeom>
            <a:ln w="381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1CDC493-2DAD-4ADC-B2B6-41268B5405A4}"/>
                </a:ext>
              </a:extLst>
            </p:cNvPr>
            <p:cNvCxnSpPr>
              <a:cxnSpLocks/>
            </p:cNvCxnSpPr>
            <p:nvPr/>
          </p:nvCxnSpPr>
          <p:spPr>
            <a:xfrm flipH="1" flipV="1">
              <a:off x="9958475" y="2369961"/>
              <a:ext cx="592540" cy="11758"/>
            </a:xfrm>
            <a:prstGeom prst="line">
              <a:avLst/>
            </a:prstGeom>
            <a:ln w="114300">
              <a:solidFill>
                <a:srgbClr val="00B0F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CAF869-0491-4809-B1AA-980718E7FE62}"/>
                </a:ext>
              </a:extLst>
            </p:cNvPr>
            <p:cNvCxnSpPr>
              <a:cxnSpLocks/>
            </p:cNvCxnSpPr>
            <p:nvPr/>
          </p:nvCxnSpPr>
          <p:spPr>
            <a:xfrm flipV="1">
              <a:off x="9621175" y="3146586"/>
              <a:ext cx="1149772" cy="4412"/>
            </a:xfrm>
            <a:prstGeom prst="line">
              <a:avLst/>
            </a:prstGeom>
            <a:ln w="3810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B4EEF27-9FF8-4C1F-91D3-762683364CB2}"/>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Oval 12">
              <a:extLst>
                <a:ext uri="{FF2B5EF4-FFF2-40B4-BE49-F238E27FC236}">
                  <a16:creationId xmlns:a16="http://schemas.microsoft.com/office/drawing/2014/main" id="{757E917C-5C07-4B3F-A94E-03E439314916}"/>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val 13">
              <a:extLst>
                <a:ext uri="{FF2B5EF4-FFF2-40B4-BE49-F238E27FC236}">
                  <a16:creationId xmlns:a16="http://schemas.microsoft.com/office/drawing/2014/main" id="{F072C5AF-B00E-4FCA-9B4F-1EE0227005F3}"/>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CDB64D64-B3D8-419A-90C9-08B4BF8F9BCB}"/>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F40D4FFA-52D4-4DB7-B56D-77047CE00218}"/>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9FE49765-A74E-4FBE-B278-F3500F16F7AE}"/>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77BEE641-3AA7-45CE-B815-D89807E3722C}"/>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10FE99E3-AAA8-48AC-ADDA-EF39699D3D03}"/>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Straight Connector 19">
              <a:extLst>
                <a:ext uri="{FF2B5EF4-FFF2-40B4-BE49-F238E27FC236}">
                  <a16:creationId xmlns:a16="http://schemas.microsoft.com/office/drawing/2014/main" id="{4E14E10A-527B-4EBA-B3B4-9888E513F823}"/>
                </a:ext>
              </a:extLst>
            </p:cNvPr>
            <p:cNvCxnSpPr>
              <a:cxnSpLocks/>
            </p:cNvCxnSpPr>
            <p:nvPr/>
          </p:nvCxnSpPr>
          <p:spPr>
            <a:xfrm>
              <a:off x="10633677" y="2381719"/>
              <a:ext cx="208190" cy="61208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BB04E5-BDB5-4F5A-99BD-A01AE73C3B76}"/>
                </a:ext>
              </a:extLst>
            </p:cNvPr>
            <p:cNvCxnSpPr>
              <a:cxnSpLocks/>
            </p:cNvCxnSpPr>
            <p:nvPr/>
          </p:nvCxnSpPr>
          <p:spPr>
            <a:xfrm>
              <a:off x="9448800" y="3164870"/>
              <a:ext cx="375252" cy="481399"/>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C12B4F3-C9B6-46B9-851B-B6036EFC6567}"/>
                </a:ext>
              </a:extLst>
            </p:cNvPr>
            <p:cNvCxnSpPr>
              <a:cxnSpLocks/>
            </p:cNvCxnSpPr>
            <p:nvPr/>
          </p:nvCxnSpPr>
          <p:spPr>
            <a:xfrm>
              <a:off x="9952802" y="4355881"/>
              <a:ext cx="351602" cy="610515"/>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713D0F6-1165-4E72-9618-E30D90F1A9FF}"/>
                </a:ext>
              </a:extLst>
            </p:cNvPr>
            <p:cNvSpPr txBox="1"/>
            <p:nvPr/>
          </p:nvSpPr>
          <p:spPr>
            <a:xfrm>
              <a:off x="9683332" y="2189933"/>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p:txBody>
        </p:sp>
        <p:sp>
          <p:nvSpPr>
            <p:cNvPr id="27" name="TextBox 26">
              <a:extLst>
                <a:ext uri="{FF2B5EF4-FFF2-40B4-BE49-F238E27FC236}">
                  <a16:creationId xmlns:a16="http://schemas.microsoft.com/office/drawing/2014/main" id="{5F987D46-B666-4D38-850D-7E6C4BF1771D}"/>
                </a:ext>
              </a:extLst>
            </p:cNvPr>
            <p:cNvSpPr txBox="1"/>
            <p:nvPr/>
          </p:nvSpPr>
          <p:spPr>
            <a:xfrm>
              <a:off x="10426063" y="218529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p:txBody>
        </p:sp>
        <p:sp>
          <p:nvSpPr>
            <p:cNvPr id="28" name="TextBox 27">
              <a:extLst>
                <a:ext uri="{FF2B5EF4-FFF2-40B4-BE49-F238E27FC236}">
                  <a16:creationId xmlns:a16="http://schemas.microsoft.com/office/drawing/2014/main" id="{36676740-0418-4494-8D20-36EF10FEF0FE}"/>
                </a:ext>
              </a:extLst>
            </p:cNvPr>
            <p:cNvSpPr txBox="1"/>
            <p:nvPr/>
          </p:nvSpPr>
          <p:spPr>
            <a:xfrm>
              <a:off x="9236782" y="2966332"/>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p:txBody>
        </p:sp>
        <p:sp>
          <p:nvSpPr>
            <p:cNvPr id="29" name="TextBox 28">
              <a:extLst>
                <a:ext uri="{FF2B5EF4-FFF2-40B4-BE49-F238E27FC236}">
                  <a16:creationId xmlns:a16="http://schemas.microsoft.com/office/drawing/2014/main" id="{E2EFDCE1-24A9-4BFC-AA12-EA68CDAC6069}"/>
                </a:ext>
              </a:extLst>
            </p:cNvPr>
            <p:cNvSpPr txBox="1"/>
            <p:nvPr/>
          </p:nvSpPr>
          <p:spPr>
            <a:xfrm>
              <a:off x="10681854" y="2973587"/>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p:txBody>
        </p:sp>
        <p:sp>
          <p:nvSpPr>
            <p:cNvPr id="30" name="TextBox 29">
              <a:extLst>
                <a:ext uri="{FF2B5EF4-FFF2-40B4-BE49-F238E27FC236}">
                  <a16:creationId xmlns:a16="http://schemas.microsoft.com/office/drawing/2014/main" id="{4FCB1CE9-38C4-44B1-9802-AA0DE965534F}"/>
                </a:ext>
              </a:extLst>
            </p:cNvPr>
            <p:cNvSpPr txBox="1"/>
            <p:nvPr/>
          </p:nvSpPr>
          <p:spPr>
            <a:xfrm>
              <a:off x="9727148" y="3578948"/>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p:txBody>
        </p:sp>
        <p:sp>
          <p:nvSpPr>
            <p:cNvPr id="31" name="TextBox 30">
              <a:extLst>
                <a:ext uri="{FF2B5EF4-FFF2-40B4-BE49-F238E27FC236}">
                  <a16:creationId xmlns:a16="http://schemas.microsoft.com/office/drawing/2014/main" id="{783453A0-7E60-450D-856A-D739F4EB5E8F}"/>
                </a:ext>
              </a:extLst>
            </p:cNvPr>
            <p:cNvSpPr txBox="1"/>
            <p:nvPr/>
          </p:nvSpPr>
          <p:spPr>
            <a:xfrm>
              <a:off x="10339527" y="3824165"/>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p:txBody>
        </p:sp>
        <p:sp>
          <p:nvSpPr>
            <p:cNvPr id="32" name="TextBox 31">
              <a:extLst>
                <a:ext uri="{FF2B5EF4-FFF2-40B4-BE49-F238E27FC236}">
                  <a16:creationId xmlns:a16="http://schemas.microsoft.com/office/drawing/2014/main" id="{03CFF144-7228-45EC-BC18-6AFD291FB40F}"/>
                </a:ext>
              </a:extLst>
            </p:cNvPr>
            <p:cNvSpPr txBox="1"/>
            <p:nvPr/>
          </p:nvSpPr>
          <p:spPr>
            <a:xfrm>
              <a:off x="9753065" y="4179819"/>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p:txBody>
        </p:sp>
        <p:sp>
          <p:nvSpPr>
            <p:cNvPr id="33" name="TextBox 32">
              <a:extLst>
                <a:ext uri="{FF2B5EF4-FFF2-40B4-BE49-F238E27FC236}">
                  <a16:creationId xmlns:a16="http://schemas.microsoft.com/office/drawing/2014/main" id="{0ABD7D06-DBB5-4D34-B10C-2B9F92CB57E6}"/>
                </a:ext>
              </a:extLst>
            </p:cNvPr>
            <p:cNvSpPr txBox="1"/>
            <p:nvPr/>
          </p:nvSpPr>
          <p:spPr>
            <a:xfrm>
              <a:off x="10168167" y="4940996"/>
              <a:ext cx="424873" cy="369332"/>
            </a:xfrm>
            <a:prstGeom prst="rect">
              <a:avLst/>
            </a:prstGeom>
            <a:noFill/>
          </p:spPr>
          <p:txBody>
            <a:bodyPr wrap="square" rtlCol="0">
              <a:spAutoFit/>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p:txBody>
        </p:sp>
      </p:grpSp>
      <p:pic>
        <p:nvPicPr>
          <p:cNvPr id="41" name="Picture 40">
            <a:extLst>
              <a:ext uri="{FF2B5EF4-FFF2-40B4-BE49-F238E27FC236}">
                <a16:creationId xmlns:a16="http://schemas.microsoft.com/office/drawing/2014/main" id="{8161554A-ED0A-4648-86B7-6A28FC48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3018" y="2880686"/>
            <a:ext cx="3401936" cy="1914092"/>
          </a:xfrm>
          <a:prstGeom prst="rect">
            <a:avLst/>
          </a:prstGeom>
        </p:spPr>
      </p:pic>
      <p:sp>
        <p:nvSpPr>
          <p:cNvPr id="5" name="TextBox 4">
            <a:extLst>
              <a:ext uri="{FF2B5EF4-FFF2-40B4-BE49-F238E27FC236}">
                <a16:creationId xmlns:a16="http://schemas.microsoft.com/office/drawing/2014/main" id="{39BB52CC-5234-44E3-BA65-96C555EA13AD}"/>
              </a:ext>
            </a:extLst>
          </p:cNvPr>
          <p:cNvSpPr txBox="1"/>
          <p:nvPr/>
        </p:nvSpPr>
        <p:spPr>
          <a:xfrm>
            <a:off x="4973018" y="5107709"/>
            <a:ext cx="6687759" cy="646331"/>
          </a:xfrm>
          <a:prstGeom prst="rect">
            <a:avLst/>
          </a:prstGeom>
          <a:noFill/>
        </p:spPr>
        <p:txBody>
          <a:bodyPr wrap="square" rtlCol="0">
            <a:spAutoFit/>
          </a:bodyPr>
          <a:lstStyle/>
          <a:p>
            <a:r>
              <a:rPr lang="en-US" dirty="0"/>
              <a:t>Some network motifs like </a:t>
            </a:r>
            <a:r>
              <a:rPr lang="en-US" b="1" i="1" dirty="0">
                <a:solidFill>
                  <a:schemeClr val="accent4"/>
                </a:solidFill>
              </a:rPr>
              <a:t>TRANSITIVE triads </a:t>
            </a:r>
            <a:r>
              <a:rPr lang="en-US" dirty="0"/>
              <a:t>are a feature of animal dominance hierarchies</a:t>
            </a:r>
            <a:endParaRPr lang="fr-FR" dirty="0"/>
          </a:p>
        </p:txBody>
      </p:sp>
      <p:sp>
        <p:nvSpPr>
          <p:cNvPr id="37" name="TextBox 36">
            <a:extLst>
              <a:ext uri="{FF2B5EF4-FFF2-40B4-BE49-F238E27FC236}">
                <a16:creationId xmlns:a16="http://schemas.microsoft.com/office/drawing/2014/main" id="{1B5604D2-8AEB-4BCA-B8D2-805C41E52AA0}"/>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3613633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6" name="TextBox 5">
            <a:extLst>
              <a:ext uri="{FF2B5EF4-FFF2-40B4-BE49-F238E27FC236}">
                <a16:creationId xmlns:a16="http://schemas.microsoft.com/office/drawing/2014/main" id="{6EF36BB0-F01D-5E1C-8F31-D358137DB7D9}"/>
              </a:ext>
            </a:extLst>
          </p:cNvPr>
          <p:cNvSpPr txBox="1"/>
          <p:nvPr/>
        </p:nvSpPr>
        <p:spPr>
          <a:xfrm>
            <a:off x="442948" y="1572173"/>
            <a:ext cx="11449134" cy="400110"/>
          </a:xfrm>
          <a:prstGeom prst="rect">
            <a:avLst/>
          </a:prstGeom>
          <a:noFill/>
        </p:spPr>
        <p:txBody>
          <a:bodyPr wrap="square" rtlCol="0">
            <a:spAutoFit/>
          </a:bodyPr>
          <a:lstStyle/>
          <a:p>
            <a:r>
              <a:rPr lang="en-US" sz="2000" dirty="0"/>
              <a:t>With limited data or sampling power it can be helpful to think about </a:t>
            </a:r>
            <a:r>
              <a:rPr lang="en-US" sz="2000" b="1" i="1" dirty="0">
                <a:solidFill>
                  <a:schemeClr val="accent4">
                    <a:lumMod val="75000"/>
                  </a:schemeClr>
                </a:solidFill>
              </a:rPr>
              <a:t>ego networks</a:t>
            </a:r>
          </a:p>
        </p:txBody>
      </p:sp>
      <p:pic>
        <p:nvPicPr>
          <p:cNvPr id="35" name="Picture 34">
            <a:extLst>
              <a:ext uri="{FF2B5EF4-FFF2-40B4-BE49-F238E27FC236}">
                <a16:creationId xmlns:a16="http://schemas.microsoft.com/office/drawing/2014/main" id="{551D57AA-152D-4EFF-BA05-7D9E6E5ADF18}"/>
              </a:ext>
            </a:extLst>
          </p:cNvPr>
          <p:cNvPicPr>
            <a:picLocks noChangeAspect="1"/>
          </p:cNvPicPr>
          <p:nvPr/>
        </p:nvPicPr>
        <p:blipFill rotWithShape="1">
          <a:blip r:embed="rId3">
            <a:extLst>
              <a:ext uri="{28A0092B-C50C-407E-A947-70E740481C1C}">
                <a14:useLocalDpi xmlns:a14="http://schemas.microsoft.com/office/drawing/2010/main" val="0"/>
              </a:ext>
            </a:extLst>
          </a:blip>
          <a:srcRect t="14841"/>
          <a:stretch/>
        </p:blipFill>
        <p:spPr>
          <a:xfrm>
            <a:off x="516839" y="2244435"/>
            <a:ext cx="9064660" cy="4246617"/>
          </a:xfrm>
          <a:prstGeom prst="rect">
            <a:avLst/>
          </a:prstGeom>
        </p:spPr>
      </p:pic>
      <p:sp>
        <p:nvSpPr>
          <p:cNvPr id="37" name="TextBox 36">
            <a:extLst>
              <a:ext uri="{FF2B5EF4-FFF2-40B4-BE49-F238E27FC236}">
                <a16:creationId xmlns:a16="http://schemas.microsoft.com/office/drawing/2014/main" id="{E0D37E71-2C6E-449B-89D9-3A371CF79828}"/>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3872448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C764B0E2-EDC2-46EA-B371-2F69A3311541}"/>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Multilayer networks </a:t>
            </a:r>
            <a:r>
              <a:rPr lang="en-US" sz="2000" dirty="0"/>
              <a:t>are a tool to represent multiple sets of interactions that depend on each other</a:t>
            </a:r>
            <a:endParaRPr lang="en-US" sz="2000" b="1" i="1" dirty="0">
              <a:solidFill>
                <a:schemeClr val="accent4">
                  <a:lumMod val="75000"/>
                </a:schemeClr>
              </a:solidFill>
            </a:endParaRPr>
          </a:p>
        </p:txBody>
      </p:sp>
      <p:pic>
        <p:nvPicPr>
          <p:cNvPr id="7" name="Picture 6">
            <a:extLst>
              <a:ext uri="{FF2B5EF4-FFF2-40B4-BE49-F238E27FC236}">
                <a16:creationId xmlns:a16="http://schemas.microsoft.com/office/drawing/2014/main" id="{BD034902-5B3A-40D6-B6C8-A11B5FAFB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23" y="2403170"/>
            <a:ext cx="3994526" cy="3461922"/>
          </a:xfrm>
          <a:prstGeom prst="rect">
            <a:avLst/>
          </a:prstGeom>
        </p:spPr>
      </p:pic>
      <p:pic>
        <p:nvPicPr>
          <p:cNvPr id="9" name="Picture 8">
            <a:extLst>
              <a:ext uri="{FF2B5EF4-FFF2-40B4-BE49-F238E27FC236}">
                <a16:creationId xmlns:a16="http://schemas.microsoft.com/office/drawing/2014/main" id="{5790C003-B8DD-4176-8E1E-404485F28D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9711" y="2461955"/>
            <a:ext cx="2315320" cy="3344351"/>
          </a:xfrm>
          <a:prstGeom prst="rect">
            <a:avLst/>
          </a:prstGeom>
        </p:spPr>
      </p:pic>
      <p:sp>
        <p:nvSpPr>
          <p:cNvPr id="13" name="Left Brace 12">
            <a:extLst>
              <a:ext uri="{FF2B5EF4-FFF2-40B4-BE49-F238E27FC236}">
                <a16:creationId xmlns:a16="http://schemas.microsoft.com/office/drawing/2014/main" id="{F996BE94-B38E-4F3B-BA63-A6C45FEE618B}"/>
              </a:ext>
            </a:extLst>
          </p:cNvPr>
          <p:cNvSpPr/>
          <p:nvPr/>
        </p:nvSpPr>
        <p:spPr>
          <a:xfrm rot="16200000">
            <a:off x="3718936" y="2207574"/>
            <a:ext cx="400111" cy="7472223"/>
          </a:xfrm>
          <a:custGeom>
            <a:avLst/>
            <a:gdLst>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415919 h 7472223"/>
              <a:gd name="connsiteX6" fmla="*/ 200056 w 400111"/>
              <a:gd name="connsiteY6" fmla="*/ 1761838 h 7472223"/>
              <a:gd name="connsiteX7" fmla="*/ 200056 w 400111"/>
              <a:gd name="connsiteY7" fmla="*/ 1204658 h 7472223"/>
              <a:gd name="connsiteX8" fmla="*/ 200056 w 400111"/>
              <a:gd name="connsiteY8" fmla="*/ 550577 h 7472223"/>
              <a:gd name="connsiteX9" fmla="*/ 400112 w 400111"/>
              <a:gd name="connsiteY9" fmla="*/ 0 h 7472223"/>
              <a:gd name="connsiteX10" fmla="*/ 400111 w 400111"/>
              <a:gd name="connsiteY10" fmla="*/ 7472223 h 7472223"/>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343243 h 7472223"/>
              <a:gd name="connsiteX6" fmla="*/ 200056 w 400111"/>
              <a:gd name="connsiteY6" fmla="*/ 1786063 h 7472223"/>
              <a:gd name="connsiteX7" fmla="*/ 200056 w 400111"/>
              <a:gd name="connsiteY7" fmla="*/ 1156208 h 7472223"/>
              <a:gd name="connsiteX8" fmla="*/ 200056 w 400111"/>
              <a:gd name="connsiteY8" fmla="*/ 550577 h 7472223"/>
              <a:gd name="connsiteX9" fmla="*/ 400112 w 400111"/>
              <a:gd name="connsiteY9" fmla="*/ 0 h 747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111" h="7472223" stroke="0" extrusionOk="0">
                <a:moveTo>
                  <a:pt x="400111" y="7472223"/>
                </a:moveTo>
                <a:cubicBezTo>
                  <a:pt x="246114" y="7445386"/>
                  <a:pt x="182257" y="7232401"/>
                  <a:pt x="200055" y="6921646"/>
                </a:cubicBezTo>
                <a:cubicBezTo>
                  <a:pt x="377601" y="6009893"/>
                  <a:pt x="19143" y="5029137"/>
                  <a:pt x="200056" y="4074253"/>
                </a:cubicBezTo>
                <a:cubicBezTo>
                  <a:pt x="196349" y="3773798"/>
                  <a:pt x="107032" y="3542781"/>
                  <a:pt x="0" y="3523676"/>
                </a:cubicBezTo>
                <a:cubicBezTo>
                  <a:pt x="82407" y="3508312"/>
                  <a:pt x="247877" y="3300023"/>
                  <a:pt x="200056" y="2973099"/>
                </a:cubicBezTo>
                <a:cubicBezTo>
                  <a:pt x="193007" y="2777996"/>
                  <a:pt x="211256" y="2691988"/>
                  <a:pt x="200056" y="2415919"/>
                </a:cubicBezTo>
                <a:cubicBezTo>
                  <a:pt x="188856" y="2139850"/>
                  <a:pt x="225643" y="2083820"/>
                  <a:pt x="200056" y="1761838"/>
                </a:cubicBezTo>
                <a:cubicBezTo>
                  <a:pt x="174469" y="1439856"/>
                  <a:pt x="210556" y="1480582"/>
                  <a:pt x="200056" y="1204658"/>
                </a:cubicBezTo>
                <a:cubicBezTo>
                  <a:pt x="189556" y="928734"/>
                  <a:pt x="204361" y="724538"/>
                  <a:pt x="200056" y="550577"/>
                </a:cubicBezTo>
                <a:cubicBezTo>
                  <a:pt x="215736" y="250272"/>
                  <a:pt x="269629" y="-3234"/>
                  <a:pt x="400112" y="0"/>
                </a:cubicBezTo>
                <a:cubicBezTo>
                  <a:pt x="707559" y="2742176"/>
                  <a:pt x="431999" y="5028951"/>
                  <a:pt x="400111" y="7472223"/>
                </a:cubicBezTo>
                <a:close/>
              </a:path>
              <a:path w="400111" h="7472223" fill="none" extrusionOk="0">
                <a:moveTo>
                  <a:pt x="400111" y="7472223"/>
                </a:moveTo>
                <a:cubicBezTo>
                  <a:pt x="292658" y="7478233"/>
                  <a:pt x="164603" y="7244417"/>
                  <a:pt x="200055" y="6921646"/>
                </a:cubicBezTo>
                <a:cubicBezTo>
                  <a:pt x="238684" y="5751613"/>
                  <a:pt x="119787" y="5018841"/>
                  <a:pt x="200056" y="4074253"/>
                </a:cubicBezTo>
                <a:cubicBezTo>
                  <a:pt x="212681" y="3781047"/>
                  <a:pt x="104789" y="3540884"/>
                  <a:pt x="0" y="3523676"/>
                </a:cubicBezTo>
                <a:cubicBezTo>
                  <a:pt x="100721" y="3543282"/>
                  <a:pt x="186315" y="3258942"/>
                  <a:pt x="200056" y="2973099"/>
                </a:cubicBezTo>
                <a:cubicBezTo>
                  <a:pt x="230536" y="2756419"/>
                  <a:pt x="179572" y="2644714"/>
                  <a:pt x="200056" y="2343243"/>
                </a:cubicBezTo>
                <a:cubicBezTo>
                  <a:pt x="220540" y="2041772"/>
                  <a:pt x="192497" y="2044337"/>
                  <a:pt x="200056" y="1786063"/>
                </a:cubicBezTo>
                <a:cubicBezTo>
                  <a:pt x="207615" y="1527789"/>
                  <a:pt x="192845" y="1299098"/>
                  <a:pt x="200056" y="1156208"/>
                </a:cubicBezTo>
                <a:cubicBezTo>
                  <a:pt x="207267" y="1013319"/>
                  <a:pt x="207338" y="845148"/>
                  <a:pt x="200056" y="550577"/>
                </a:cubicBezTo>
                <a:cubicBezTo>
                  <a:pt x="212168" y="225473"/>
                  <a:pt x="276313" y="-5103"/>
                  <a:pt x="400112" y="0"/>
                </a:cubicBezTo>
              </a:path>
              <a:path w="400111" h="7472223" fill="none" stroke="0" extrusionOk="0">
                <a:moveTo>
                  <a:pt x="400111" y="7472223"/>
                </a:moveTo>
                <a:cubicBezTo>
                  <a:pt x="293672" y="7514156"/>
                  <a:pt x="210980" y="7242549"/>
                  <a:pt x="200055" y="6921646"/>
                </a:cubicBezTo>
                <a:cubicBezTo>
                  <a:pt x="288273" y="6080576"/>
                  <a:pt x="352144" y="4890223"/>
                  <a:pt x="200056" y="4074253"/>
                </a:cubicBezTo>
                <a:cubicBezTo>
                  <a:pt x="202129" y="3760429"/>
                  <a:pt x="105955" y="3524420"/>
                  <a:pt x="0" y="3523676"/>
                </a:cubicBezTo>
                <a:cubicBezTo>
                  <a:pt x="62742" y="3490732"/>
                  <a:pt x="180499" y="3275786"/>
                  <a:pt x="200056" y="2973099"/>
                </a:cubicBezTo>
                <a:cubicBezTo>
                  <a:pt x="230979" y="2819553"/>
                  <a:pt x="200375" y="2452996"/>
                  <a:pt x="200056" y="2319018"/>
                </a:cubicBezTo>
                <a:cubicBezTo>
                  <a:pt x="199737" y="2185040"/>
                  <a:pt x="226067" y="1977247"/>
                  <a:pt x="200056" y="1786063"/>
                </a:cubicBezTo>
                <a:cubicBezTo>
                  <a:pt x="174045" y="1594880"/>
                  <a:pt x="207178" y="1397525"/>
                  <a:pt x="200056" y="1228883"/>
                </a:cubicBezTo>
                <a:cubicBezTo>
                  <a:pt x="192934" y="1060241"/>
                  <a:pt x="191542" y="746597"/>
                  <a:pt x="200056" y="550577"/>
                </a:cubicBezTo>
                <a:cubicBezTo>
                  <a:pt x="185950" y="268895"/>
                  <a:pt x="266470" y="1235"/>
                  <a:pt x="400112" y="0"/>
                </a:cubicBezTo>
              </a:path>
            </a:pathLst>
          </a:custGeom>
          <a:ln w="28575">
            <a:solidFill>
              <a:schemeClr val="tx1"/>
            </a:solidFill>
            <a:tailEnd type="none"/>
            <a:extLst>
              <a:ext uri="{C807C97D-BFC1-408E-A445-0C87EB9F89A2}">
                <ask:lineSketchStyleProps xmlns:ask="http://schemas.microsoft.com/office/drawing/2018/sketchyshapes" sd="1219033472">
                  <a:prstGeom prst="leftBrace">
                    <a:avLst>
                      <a:gd name="adj1" fmla="val 137606"/>
                      <a:gd name="adj2" fmla="val 47157"/>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TextBox 16">
            <a:extLst>
              <a:ext uri="{FF2B5EF4-FFF2-40B4-BE49-F238E27FC236}">
                <a16:creationId xmlns:a16="http://schemas.microsoft.com/office/drawing/2014/main" id="{C6F6BD18-E720-4626-8407-B89BF2F3D4EF}"/>
              </a:ext>
            </a:extLst>
          </p:cNvPr>
          <p:cNvSpPr txBox="1"/>
          <p:nvPr/>
        </p:nvSpPr>
        <p:spPr>
          <a:xfrm>
            <a:off x="2458242" y="6216287"/>
            <a:ext cx="2455504" cy="369332"/>
          </a:xfrm>
          <a:prstGeom prst="rect">
            <a:avLst/>
          </a:prstGeom>
          <a:noFill/>
        </p:spPr>
        <p:txBody>
          <a:bodyPr wrap="square">
            <a:spAutoFit/>
          </a:bodyPr>
          <a:lstStyle/>
          <a:p>
            <a:pPr algn="ctr"/>
            <a:r>
              <a:rPr lang="en-US" sz="1800" b="1" i="1" dirty="0">
                <a:solidFill>
                  <a:schemeClr val="accent4">
                    <a:lumMod val="75000"/>
                  </a:schemeClr>
                </a:solidFill>
              </a:rPr>
              <a:t>Multiplex networks </a:t>
            </a:r>
            <a:endParaRPr lang="fr-FR" dirty="0"/>
          </a:p>
        </p:txBody>
      </p:sp>
      <p:sp>
        <p:nvSpPr>
          <p:cNvPr id="19" name="TextBox 18">
            <a:extLst>
              <a:ext uri="{FF2B5EF4-FFF2-40B4-BE49-F238E27FC236}">
                <a16:creationId xmlns:a16="http://schemas.microsoft.com/office/drawing/2014/main" id="{A5A0F367-85D5-4AB1-B29D-8A592B753773}"/>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4252524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C764B0E2-EDC2-46EA-B371-2F69A3311541}"/>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Multilayer networks </a:t>
            </a:r>
            <a:r>
              <a:rPr lang="en-US" sz="2000" dirty="0"/>
              <a:t>are a tool to represent multiple sets of interactions that depend on each other</a:t>
            </a:r>
            <a:endParaRPr lang="en-US" sz="2000" b="1" i="1" dirty="0">
              <a:solidFill>
                <a:schemeClr val="accent4">
                  <a:lumMod val="75000"/>
                </a:schemeClr>
              </a:solidFill>
            </a:endParaRPr>
          </a:p>
        </p:txBody>
      </p:sp>
      <p:pic>
        <p:nvPicPr>
          <p:cNvPr id="7" name="Picture 6">
            <a:extLst>
              <a:ext uri="{FF2B5EF4-FFF2-40B4-BE49-F238E27FC236}">
                <a16:creationId xmlns:a16="http://schemas.microsoft.com/office/drawing/2014/main" id="{BD034902-5B3A-40D6-B6C8-A11B5FAFB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23" y="2403170"/>
            <a:ext cx="3994526" cy="3461922"/>
          </a:xfrm>
          <a:prstGeom prst="rect">
            <a:avLst/>
          </a:prstGeom>
        </p:spPr>
      </p:pic>
      <p:pic>
        <p:nvPicPr>
          <p:cNvPr id="9" name="Picture 8">
            <a:extLst>
              <a:ext uri="{FF2B5EF4-FFF2-40B4-BE49-F238E27FC236}">
                <a16:creationId xmlns:a16="http://schemas.microsoft.com/office/drawing/2014/main" id="{5790C003-B8DD-4176-8E1E-404485F28D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9711" y="2461955"/>
            <a:ext cx="2315320" cy="3344351"/>
          </a:xfrm>
          <a:prstGeom prst="rect">
            <a:avLst/>
          </a:prstGeom>
        </p:spPr>
      </p:pic>
      <p:pic>
        <p:nvPicPr>
          <p:cNvPr id="11" name="Picture 10">
            <a:extLst>
              <a:ext uri="{FF2B5EF4-FFF2-40B4-BE49-F238E27FC236}">
                <a16:creationId xmlns:a16="http://schemas.microsoft.com/office/drawing/2014/main" id="{AEFACFBE-98C7-4E7F-BE71-89776D34B7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709" y="2673599"/>
            <a:ext cx="3938994" cy="2807467"/>
          </a:xfrm>
          <a:prstGeom prst="rect">
            <a:avLst/>
          </a:prstGeom>
        </p:spPr>
      </p:pic>
      <p:sp>
        <p:nvSpPr>
          <p:cNvPr id="13" name="Left Brace 12">
            <a:extLst>
              <a:ext uri="{FF2B5EF4-FFF2-40B4-BE49-F238E27FC236}">
                <a16:creationId xmlns:a16="http://schemas.microsoft.com/office/drawing/2014/main" id="{F996BE94-B38E-4F3B-BA63-A6C45FEE618B}"/>
              </a:ext>
            </a:extLst>
          </p:cNvPr>
          <p:cNvSpPr/>
          <p:nvPr/>
        </p:nvSpPr>
        <p:spPr>
          <a:xfrm rot="16200000">
            <a:off x="3718936" y="2207574"/>
            <a:ext cx="400111" cy="7472223"/>
          </a:xfrm>
          <a:custGeom>
            <a:avLst/>
            <a:gdLst>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415919 h 7472223"/>
              <a:gd name="connsiteX6" fmla="*/ 200056 w 400111"/>
              <a:gd name="connsiteY6" fmla="*/ 1761838 h 7472223"/>
              <a:gd name="connsiteX7" fmla="*/ 200056 w 400111"/>
              <a:gd name="connsiteY7" fmla="*/ 1204658 h 7472223"/>
              <a:gd name="connsiteX8" fmla="*/ 200056 w 400111"/>
              <a:gd name="connsiteY8" fmla="*/ 550577 h 7472223"/>
              <a:gd name="connsiteX9" fmla="*/ 400112 w 400111"/>
              <a:gd name="connsiteY9" fmla="*/ 0 h 7472223"/>
              <a:gd name="connsiteX10" fmla="*/ 400111 w 400111"/>
              <a:gd name="connsiteY10" fmla="*/ 7472223 h 7472223"/>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343243 h 7472223"/>
              <a:gd name="connsiteX6" fmla="*/ 200056 w 400111"/>
              <a:gd name="connsiteY6" fmla="*/ 1786063 h 7472223"/>
              <a:gd name="connsiteX7" fmla="*/ 200056 w 400111"/>
              <a:gd name="connsiteY7" fmla="*/ 1156208 h 7472223"/>
              <a:gd name="connsiteX8" fmla="*/ 200056 w 400111"/>
              <a:gd name="connsiteY8" fmla="*/ 550577 h 7472223"/>
              <a:gd name="connsiteX9" fmla="*/ 400112 w 400111"/>
              <a:gd name="connsiteY9" fmla="*/ 0 h 747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111" h="7472223" stroke="0" extrusionOk="0">
                <a:moveTo>
                  <a:pt x="400111" y="7472223"/>
                </a:moveTo>
                <a:cubicBezTo>
                  <a:pt x="246114" y="7445386"/>
                  <a:pt x="182257" y="7232401"/>
                  <a:pt x="200055" y="6921646"/>
                </a:cubicBezTo>
                <a:cubicBezTo>
                  <a:pt x="377601" y="6009893"/>
                  <a:pt x="19143" y="5029137"/>
                  <a:pt x="200056" y="4074253"/>
                </a:cubicBezTo>
                <a:cubicBezTo>
                  <a:pt x="196349" y="3773798"/>
                  <a:pt x="107032" y="3542781"/>
                  <a:pt x="0" y="3523676"/>
                </a:cubicBezTo>
                <a:cubicBezTo>
                  <a:pt x="82407" y="3508312"/>
                  <a:pt x="247877" y="3300023"/>
                  <a:pt x="200056" y="2973099"/>
                </a:cubicBezTo>
                <a:cubicBezTo>
                  <a:pt x="193007" y="2777996"/>
                  <a:pt x="211256" y="2691988"/>
                  <a:pt x="200056" y="2415919"/>
                </a:cubicBezTo>
                <a:cubicBezTo>
                  <a:pt x="188856" y="2139850"/>
                  <a:pt x="225643" y="2083820"/>
                  <a:pt x="200056" y="1761838"/>
                </a:cubicBezTo>
                <a:cubicBezTo>
                  <a:pt x="174469" y="1439856"/>
                  <a:pt x="210556" y="1480582"/>
                  <a:pt x="200056" y="1204658"/>
                </a:cubicBezTo>
                <a:cubicBezTo>
                  <a:pt x="189556" y="928734"/>
                  <a:pt x="204361" y="724538"/>
                  <a:pt x="200056" y="550577"/>
                </a:cubicBezTo>
                <a:cubicBezTo>
                  <a:pt x="215736" y="250272"/>
                  <a:pt x="269629" y="-3234"/>
                  <a:pt x="400112" y="0"/>
                </a:cubicBezTo>
                <a:cubicBezTo>
                  <a:pt x="707559" y="2742176"/>
                  <a:pt x="431999" y="5028951"/>
                  <a:pt x="400111" y="7472223"/>
                </a:cubicBezTo>
                <a:close/>
              </a:path>
              <a:path w="400111" h="7472223" fill="none" extrusionOk="0">
                <a:moveTo>
                  <a:pt x="400111" y="7472223"/>
                </a:moveTo>
                <a:cubicBezTo>
                  <a:pt x="292658" y="7478233"/>
                  <a:pt x="164603" y="7244417"/>
                  <a:pt x="200055" y="6921646"/>
                </a:cubicBezTo>
                <a:cubicBezTo>
                  <a:pt x="238684" y="5751613"/>
                  <a:pt x="119787" y="5018841"/>
                  <a:pt x="200056" y="4074253"/>
                </a:cubicBezTo>
                <a:cubicBezTo>
                  <a:pt x="212681" y="3781047"/>
                  <a:pt x="104789" y="3540884"/>
                  <a:pt x="0" y="3523676"/>
                </a:cubicBezTo>
                <a:cubicBezTo>
                  <a:pt x="100721" y="3543282"/>
                  <a:pt x="186315" y="3258942"/>
                  <a:pt x="200056" y="2973099"/>
                </a:cubicBezTo>
                <a:cubicBezTo>
                  <a:pt x="230536" y="2756419"/>
                  <a:pt x="179572" y="2644714"/>
                  <a:pt x="200056" y="2343243"/>
                </a:cubicBezTo>
                <a:cubicBezTo>
                  <a:pt x="220540" y="2041772"/>
                  <a:pt x="192497" y="2044337"/>
                  <a:pt x="200056" y="1786063"/>
                </a:cubicBezTo>
                <a:cubicBezTo>
                  <a:pt x="207615" y="1527789"/>
                  <a:pt x="192845" y="1299098"/>
                  <a:pt x="200056" y="1156208"/>
                </a:cubicBezTo>
                <a:cubicBezTo>
                  <a:pt x="207267" y="1013319"/>
                  <a:pt x="207338" y="845148"/>
                  <a:pt x="200056" y="550577"/>
                </a:cubicBezTo>
                <a:cubicBezTo>
                  <a:pt x="212168" y="225473"/>
                  <a:pt x="276313" y="-5103"/>
                  <a:pt x="400112" y="0"/>
                </a:cubicBezTo>
              </a:path>
              <a:path w="400111" h="7472223" fill="none" stroke="0" extrusionOk="0">
                <a:moveTo>
                  <a:pt x="400111" y="7472223"/>
                </a:moveTo>
                <a:cubicBezTo>
                  <a:pt x="293672" y="7514156"/>
                  <a:pt x="210980" y="7242549"/>
                  <a:pt x="200055" y="6921646"/>
                </a:cubicBezTo>
                <a:cubicBezTo>
                  <a:pt x="288273" y="6080576"/>
                  <a:pt x="352144" y="4890223"/>
                  <a:pt x="200056" y="4074253"/>
                </a:cubicBezTo>
                <a:cubicBezTo>
                  <a:pt x="202129" y="3760429"/>
                  <a:pt x="105955" y="3524420"/>
                  <a:pt x="0" y="3523676"/>
                </a:cubicBezTo>
                <a:cubicBezTo>
                  <a:pt x="62742" y="3490732"/>
                  <a:pt x="180499" y="3275786"/>
                  <a:pt x="200056" y="2973099"/>
                </a:cubicBezTo>
                <a:cubicBezTo>
                  <a:pt x="230979" y="2819553"/>
                  <a:pt x="200375" y="2452996"/>
                  <a:pt x="200056" y="2319018"/>
                </a:cubicBezTo>
                <a:cubicBezTo>
                  <a:pt x="199737" y="2185040"/>
                  <a:pt x="226067" y="1977247"/>
                  <a:pt x="200056" y="1786063"/>
                </a:cubicBezTo>
                <a:cubicBezTo>
                  <a:pt x="174045" y="1594880"/>
                  <a:pt x="207178" y="1397525"/>
                  <a:pt x="200056" y="1228883"/>
                </a:cubicBezTo>
                <a:cubicBezTo>
                  <a:pt x="192934" y="1060241"/>
                  <a:pt x="191542" y="746597"/>
                  <a:pt x="200056" y="550577"/>
                </a:cubicBezTo>
                <a:cubicBezTo>
                  <a:pt x="185950" y="268895"/>
                  <a:pt x="266470" y="1235"/>
                  <a:pt x="400112" y="0"/>
                </a:cubicBezTo>
              </a:path>
            </a:pathLst>
          </a:custGeom>
          <a:ln w="28575">
            <a:solidFill>
              <a:schemeClr val="tx1"/>
            </a:solidFill>
            <a:tailEnd type="none"/>
            <a:extLst>
              <a:ext uri="{C807C97D-BFC1-408E-A445-0C87EB9F89A2}">
                <ask:lineSketchStyleProps xmlns:ask="http://schemas.microsoft.com/office/drawing/2018/sketchyshapes" sd="1219033472">
                  <a:prstGeom prst="leftBrace">
                    <a:avLst>
                      <a:gd name="adj1" fmla="val 137606"/>
                      <a:gd name="adj2" fmla="val 47157"/>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5" name="Left Brace 14">
            <a:extLst>
              <a:ext uri="{FF2B5EF4-FFF2-40B4-BE49-F238E27FC236}">
                <a16:creationId xmlns:a16="http://schemas.microsoft.com/office/drawing/2014/main" id="{64F19B45-1E70-4FAE-BF2C-6A2C7FAA1134}"/>
              </a:ext>
            </a:extLst>
          </p:cNvPr>
          <p:cNvSpPr/>
          <p:nvPr/>
        </p:nvSpPr>
        <p:spPr>
          <a:xfrm rot="16200000">
            <a:off x="9839737" y="3974357"/>
            <a:ext cx="400111" cy="3938654"/>
          </a:xfrm>
          <a:custGeom>
            <a:avLst/>
            <a:gdLst>
              <a:gd name="connsiteX0" fmla="*/ 400111 w 400111"/>
              <a:gd name="connsiteY0" fmla="*/ 3938654 h 3938654"/>
              <a:gd name="connsiteX1" fmla="*/ 200055 w 400111"/>
              <a:gd name="connsiteY1" fmla="*/ 3388077 h 3938654"/>
              <a:gd name="connsiteX2" fmla="*/ 200056 w 400111"/>
              <a:gd name="connsiteY2" fmla="*/ 2407928 h 3938654"/>
              <a:gd name="connsiteX3" fmla="*/ 0 w 400111"/>
              <a:gd name="connsiteY3" fmla="*/ 1857351 h 3938654"/>
              <a:gd name="connsiteX4" fmla="*/ 200056 w 400111"/>
              <a:gd name="connsiteY4" fmla="*/ 1306774 h 3938654"/>
              <a:gd name="connsiteX5" fmla="*/ 200056 w 400111"/>
              <a:gd name="connsiteY5" fmla="*/ 943799 h 3938654"/>
              <a:gd name="connsiteX6" fmla="*/ 200056 w 400111"/>
              <a:gd name="connsiteY6" fmla="*/ 550577 h 3938654"/>
              <a:gd name="connsiteX7" fmla="*/ 400112 w 400111"/>
              <a:gd name="connsiteY7" fmla="*/ 0 h 3938654"/>
              <a:gd name="connsiteX8" fmla="*/ 400111 w 400111"/>
              <a:gd name="connsiteY8" fmla="*/ 3938654 h 3938654"/>
              <a:gd name="connsiteX0" fmla="*/ 400111 w 400111"/>
              <a:gd name="connsiteY0" fmla="*/ 3938654 h 3938654"/>
              <a:gd name="connsiteX1" fmla="*/ 200055 w 400111"/>
              <a:gd name="connsiteY1" fmla="*/ 3388077 h 3938654"/>
              <a:gd name="connsiteX2" fmla="*/ 200056 w 400111"/>
              <a:gd name="connsiteY2" fmla="*/ 2407928 h 3938654"/>
              <a:gd name="connsiteX3" fmla="*/ 0 w 400111"/>
              <a:gd name="connsiteY3" fmla="*/ 1857351 h 3938654"/>
              <a:gd name="connsiteX4" fmla="*/ 200056 w 400111"/>
              <a:gd name="connsiteY4" fmla="*/ 1306774 h 3938654"/>
              <a:gd name="connsiteX5" fmla="*/ 200056 w 400111"/>
              <a:gd name="connsiteY5" fmla="*/ 921114 h 3938654"/>
              <a:gd name="connsiteX6" fmla="*/ 200056 w 400111"/>
              <a:gd name="connsiteY6" fmla="*/ 550577 h 3938654"/>
              <a:gd name="connsiteX7" fmla="*/ 400112 w 400111"/>
              <a:gd name="connsiteY7" fmla="*/ 0 h 393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111" h="3938654" stroke="0" extrusionOk="0">
                <a:moveTo>
                  <a:pt x="400111" y="3938654"/>
                </a:moveTo>
                <a:cubicBezTo>
                  <a:pt x="246114" y="3911817"/>
                  <a:pt x="182257" y="3698832"/>
                  <a:pt x="200055" y="3388077"/>
                </a:cubicBezTo>
                <a:cubicBezTo>
                  <a:pt x="237086" y="3069157"/>
                  <a:pt x="150301" y="2736226"/>
                  <a:pt x="200056" y="2407928"/>
                </a:cubicBezTo>
                <a:cubicBezTo>
                  <a:pt x="196349" y="2107473"/>
                  <a:pt x="107032" y="1876456"/>
                  <a:pt x="0" y="1857351"/>
                </a:cubicBezTo>
                <a:cubicBezTo>
                  <a:pt x="82407" y="1841987"/>
                  <a:pt x="247877" y="1633698"/>
                  <a:pt x="200056" y="1306774"/>
                </a:cubicBezTo>
                <a:cubicBezTo>
                  <a:pt x="218128" y="1171257"/>
                  <a:pt x="193583" y="1062950"/>
                  <a:pt x="200056" y="943799"/>
                </a:cubicBezTo>
                <a:cubicBezTo>
                  <a:pt x="206529" y="824649"/>
                  <a:pt x="198054" y="691672"/>
                  <a:pt x="200056" y="550577"/>
                </a:cubicBezTo>
                <a:cubicBezTo>
                  <a:pt x="198675" y="233335"/>
                  <a:pt x="275334" y="19859"/>
                  <a:pt x="400112" y="0"/>
                </a:cubicBezTo>
                <a:cubicBezTo>
                  <a:pt x="557266" y="1400866"/>
                  <a:pt x="554052" y="2662782"/>
                  <a:pt x="400111" y="3938654"/>
                </a:cubicBezTo>
                <a:close/>
              </a:path>
              <a:path w="400111" h="3938654" fill="none" extrusionOk="0">
                <a:moveTo>
                  <a:pt x="400111" y="3938654"/>
                </a:moveTo>
                <a:cubicBezTo>
                  <a:pt x="286537" y="3944171"/>
                  <a:pt x="227164" y="3712296"/>
                  <a:pt x="200055" y="3388077"/>
                </a:cubicBezTo>
                <a:cubicBezTo>
                  <a:pt x="199492" y="3074738"/>
                  <a:pt x="211539" y="2727832"/>
                  <a:pt x="200056" y="2407928"/>
                </a:cubicBezTo>
                <a:cubicBezTo>
                  <a:pt x="185950" y="2126246"/>
                  <a:pt x="87334" y="1858586"/>
                  <a:pt x="0" y="1857351"/>
                </a:cubicBezTo>
                <a:cubicBezTo>
                  <a:pt x="113523" y="1863361"/>
                  <a:pt x="164604" y="1629545"/>
                  <a:pt x="200056" y="1306774"/>
                </a:cubicBezTo>
                <a:cubicBezTo>
                  <a:pt x="181745" y="1120714"/>
                  <a:pt x="209649" y="1025307"/>
                  <a:pt x="200056" y="921114"/>
                </a:cubicBezTo>
                <a:cubicBezTo>
                  <a:pt x="190463" y="816921"/>
                  <a:pt x="187822" y="731268"/>
                  <a:pt x="200056" y="550577"/>
                </a:cubicBezTo>
                <a:cubicBezTo>
                  <a:pt x="190873" y="264937"/>
                  <a:pt x="279188" y="-13848"/>
                  <a:pt x="400112" y="0"/>
                </a:cubicBezTo>
              </a:path>
              <a:path w="400111" h="3938654" fill="none" stroke="0" extrusionOk="0">
                <a:moveTo>
                  <a:pt x="400111" y="3938654"/>
                </a:moveTo>
                <a:cubicBezTo>
                  <a:pt x="226284" y="3928409"/>
                  <a:pt x="211301" y="3701349"/>
                  <a:pt x="200055" y="3388077"/>
                </a:cubicBezTo>
                <a:cubicBezTo>
                  <a:pt x="210798" y="3077353"/>
                  <a:pt x="203705" y="2772437"/>
                  <a:pt x="200056" y="2407928"/>
                </a:cubicBezTo>
                <a:cubicBezTo>
                  <a:pt x="203188" y="2108677"/>
                  <a:pt x="117739" y="1866233"/>
                  <a:pt x="0" y="1857351"/>
                </a:cubicBezTo>
                <a:cubicBezTo>
                  <a:pt x="144881" y="1827238"/>
                  <a:pt x="212319" y="1553167"/>
                  <a:pt x="200056" y="1306774"/>
                </a:cubicBezTo>
                <a:cubicBezTo>
                  <a:pt x="188516" y="1137031"/>
                  <a:pt x="187350" y="1115924"/>
                  <a:pt x="200056" y="943799"/>
                </a:cubicBezTo>
                <a:cubicBezTo>
                  <a:pt x="212762" y="771675"/>
                  <a:pt x="208163" y="642034"/>
                  <a:pt x="200056" y="550577"/>
                </a:cubicBezTo>
                <a:cubicBezTo>
                  <a:pt x="200857" y="235673"/>
                  <a:pt x="276518" y="7652"/>
                  <a:pt x="400112" y="0"/>
                </a:cubicBezTo>
              </a:path>
            </a:pathLst>
          </a:custGeom>
          <a:ln w="28575">
            <a:solidFill>
              <a:schemeClr val="tx1"/>
            </a:solidFill>
            <a:tailEnd type="none"/>
            <a:extLst>
              <a:ext uri="{C807C97D-BFC1-408E-A445-0C87EB9F89A2}">
                <ask:lineSketchStyleProps xmlns:ask="http://schemas.microsoft.com/office/drawing/2018/sketchyshapes" sd="1219033472">
                  <a:prstGeom prst="leftBrace">
                    <a:avLst>
                      <a:gd name="adj1" fmla="val 137606"/>
                      <a:gd name="adj2" fmla="val 47157"/>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TextBox 16">
            <a:extLst>
              <a:ext uri="{FF2B5EF4-FFF2-40B4-BE49-F238E27FC236}">
                <a16:creationId xmlns:a16="http://schemas.microsoft.com/office/drawing/2014/main" id="{C6F6BD18-E720-4626-8407-B89BF2F3D4EF}"/>
              </a:ext>
            </a:extLst>
          </p:cNvPr>
          <p:cNvSpPr txBox="1"/>
          <p:nvPr/>
        </p:nvSpPr>
        <p:spPr>
          <a:xfrm>
            <a:off x="2458242" y="6216287"/>
            <a:ext cx="2455504" cy="369332"/>
          </a:xfrm>
          <a:prstGeom prst="rect">
            <a:avLst/>
          </a:prstGeom>
          <a:noFill/>
        </p:spPr>
        <p:txBody>
          <a:bodyPr wrap="square">
            <a:spAutoFit/>
          </a:bodyPr>
          <a:lstStyle/>
          <a:p>
            <a:pPr algn="ctr"/>
            <a:r>
              <a:rPr lang="en-US" sz="1800" b="1" i="1" dirty="0">
                <a:solidFill>
                  <a:schemeClr val="accent4">
                    <a:lumMod val="75000"/>
                  </a:schemeClr>
                </a:solidFill>
              </a:rPr>
              <a:t>Multiplex networks </a:t>
            </a:r>
            <a:endParaRPr lang="fr-FR" dirty="0"/>
          </a:p>
        </p:txBody>
      </p:sp>
      <p:sp>
        <p:nvSpPr>
          <p:cNvPr id="18" name="TextBox 17">
            <a:extLst>
              <a:ext uri="{FF2B5EF4-FFF2-40B4-BE49-F238E27FC236}">
                <a16:creationId xmlns:a16="http://schemas.microsoft.com/office/drawing/2014/main" id="{836A82A8-0CC3-4982-A179-6906985D5757}"/>
              </a:ext>
            </a:extLst>
          </p:cNvPr>
          <p:cNvSpPr txBox="1"/>
          <p:nvPr/>
        </p:nvSpPr>
        <p:spPr>
          <a:xfrm>
            <a:off x="8386618" y="6216287"/>
            <a:ext cx="3114022" cy="369332"/>
          </a:xfrm>
          <a:prstGeom prst="rect">
            <a:avLst/>
          </a:prstGeom>
          <a:noFill/>
        </p:spPr>
        <p:txBody>
          <a:bodyPr wrap="square">
            <a:spAutoFit/>
          </a:bodyPr>
          <a:lstStyle/>
          <a:p>
            <a:pPr algn="ctr"/>
            <a:r>
              <a:rPr lang="en-US" sz="1800" b="1" i="1" dirty="0">
                <a:solidFill>
                  <a:schemeClr val="accent4">
                    <a:lumMod val="75000"/>
                  </a:schemeClr>
                </a:solidFill>
              </a:rPr>
              <a:t>Interconnected networks </a:t>
            </a:r>
            <a:endParaRPr lang="fr-FR" dirty="0"/>
          </a:p>
        </p:txBody>
      </p:sp>
      <p:sp>
        <p:nvSpPr>
          <p:cNvPr id="14" name="TextBox 13">
            <a:extLst>
              <a:ext uri="{FF2B5EF4-FFF2-40B4-BE49-F238E27FC236}">
                <a16:creationId xmlns:a16="http://schemas.microsoft.com/office/drawing/2014/main" id="{C42AA387-A235-4E89-9749-AD8CF065E6D9}"/>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2321833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C764B0E2-EDC2-46EA-B371-2F69A3311541}"/>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Multilayer networks </a:t>
            </a:r>
            <a:r>
              <a:rPr lang="en-US" sz="2000" dirty="0"/>
              <a:t>are a tool to represent multiple sets of interactions that depend on each other</a:t>
            </a:r>
            <a:endParaRPr lang="en-US" sz="2000" b="1" i="1" dirty="0">
              <a:solidFill>
                <a:schemeClr val="accent4">
                  <a:lumMod val="75000"/>
                </a:schemeClr>
              </a:solidFill>
            </a:endParaRPr>
          </a:p>
        </p:txBody>
      </p:sp>
      <p:pic>
        <p:nvPicPr>
          <p:cNvPr id="7" name="Picture 6">
            <a:extLst>
              <a:ext uri="{FF2B5EF4-FFF2-40B4-BE49-F238E27FC236}">
                <a16:creationId xmlns:a16="http://schemas.microsoft.com/office/drawing/2014/main" id="{BD034902-5B3A-40D6-B6C8-A11B5FAFB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23" y="2403170"/>
            <a:ext cx="3994526" cy="3461922"/>
          </a:xfrm>
          <a:prstGeom prst="rect">
            <a:avLst/>
          </a:prstGeom>
        </p:spPr>
      </p:pic>
      <p:pic>
        <p:nvPicPr>
          <p:cNvPr id="9" name="Picture 8">
            <a:extLst>
              <a:ext uri="{FF2B5EF4-FFF2-40B4-BE49-F238E27FC236}">
                <a16:creationId xmlns:a16="http://schemas.microsoft.com/office/drawing/2014/main" id="{5790C003-B8DD-4176-8E1E-404485F28D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9711" y="2461955"/>
            <a:ext cx="2315320" cy="3344351"/>
          </a:xfrm>
          <a:prstGeom prst="rect">
            <a:avLst/>
          </a:prstGeom>
        </p:spPr>
      </p:pic>
      <p:sp>
        <p:nvSpPr>
          <p:cNvPr id="13" name="Left Brace 12">
            <a:extLst>
              <a:ext uri="{FF2B5EF4-FFF2-40B4-BE49-F238E27FC236}">
                <a16:creationId xmlns:a16="http://schemas.microsoft.com/office/drawing/2014/main" id="{F996BE94-B38E-4F3B-BA63-A6C45FEE618B}"/>
              </a:ext>
            </a:extLst>
          </p:cNvPr>
          <p:cNvSpPr/>
          <p:nvPr/>
        </p:nvSpPr>
        <p:spPr>
          <a:xfrm rot="16200000">
            <a:off x="3718936" y="2207574"/>
            <a:ext cx="400111" cy="7472223"/>
          </a:xfrm>
          <a:custGeom>
            <a:avLst/>
            <a:gdLst>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415919 h 7472223"/>
              <a:gd name="connsiteX6" fmla="*/ 200056 w 400111"/>
              <a:gd name="connsiteY6" fmla="*/ 1761838 h 7472223"/>
              <a:gd name="connsiteX7" fmla="*/ 200056 w 400111"/>
              <a:gd name="connsiteY7" fmla="*/ 1204658 h 7472223"/>
              <a:gd name="connsiteX8" fmla="*/ 200056 w 400111"/>
              <a:gd name="connsiteY8" fmla="*/ 550577 h 7472223"/>
              <a:gd name="connsiteX9" fmla="*/ 400112 w 400111"/>
              <a:gd name="connsiteY9" fmla="*/ 0 h 7472223"/>
              <a:gd name="connsiteX10" fmla="*/ 400111 w 400111"/>
              <a:gd name="connsiteY10" fmla="*/ 7472223 h 7472223"/>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343243 h 7472223"/>
              <a:gd name="connsiteX6" fmla="*/ 200056 w 400111"/>
              <a:gd name="connsiteY6" fmla="*/ 1786063 h 7472223"/>
              <a:gd name="connsiteX7" fmla="*/ 200056 w 400111"/>
              <a:gd name="connsiteY7" fmla="*/ 1156208 h 7472223"/>
              <a:gd name="connsiteX8" fmla="*/ 200056 w 400111"/>
              <a:gd name="connsiteY8" fmla="*/ 550577 h 7472223"/>
              <a:gd name="connsiteX9" fmla="*/ 400112 w 400111"/>
              <a:gd name="connsiteY9" fmla="*/ 0 h 747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111" h="7472223" stroke="0" extrusionOk="0">
                <a:moveTo>
                  <a:pt x="400111" y="7472223"/>
                </a:moveTo>
                <a:cubicBezTo>
                  <a:pt x="246114" y="7445386"/>
                  <a:pt x="182257" y="7232401"/>
                  <a:pt x="200055" y="6921646"/>
                </a:cubicBezTo>
                <a:cubicBezTo>
                  <a:pt x="377601" y="6009893"/>
                  <a:pt x="19143" y="5029137"/>
                  <a:pt x="200056" y="4074253"/>
                </a:cubicBezTo>
                <a:cubicBezTo>
                  <a:pt x="196349" y="3773798"/>
                  <a:pt x="107032" y="3542781"/>
                  <a:pt x="0" y="3523676"/>
                </a:cubicBezTo>
                <a:cubicBezTo>
                  <a:pt x="82407" y="3508312"/>
                  <a:pt x="247877" y="3300023"/>
                  <a:pt x="200056" y="2973099"/>
                </a:cubicBezTo>
                <a:cubicBezTo>
                  <a:pt x="193007" y="2777996"/>
                  <a:pt x="211256" y="2691988"/>
                  <a:pt x="200056" y="2415919"/>
                </a:cubicBezTo>
                <a:cubicBezTo>
                  <a:pt x="188856" y="2139850"/>
                  <a:pt x="225643" y="2083820"/>
                  <a:pt x="200056" y="1761838"/>
                </a:cubicBezTo>
                <a:cubicBezTo>
                  <a:pt x="174469" y="1439856"/>
                  <a:pt x="210556" y="1480582"/>
                  <a:pt x="200056" y="1204658"/>
                </a:cubicBezTo>
                <a:cubicBezTo>
                  <a:pt x="189556" y="928734"/>
                  <a:pt x="204361" y="724538"/>
                  <a:pt x="200056" y="550577"/>
                </a:cubicBezTo>
                <a:cubicBezTo>
                  <a:pt x="215736" y="250272"/>
                  <a:pt x="269629" y="-3234"/>
                  <a:pt x="400112" y="0"/>
                </a:cubicBezTo>
                <a:cubicBezTo>
                  <a:pt x="707559" y="2742176"/>
                  <a:pt x="431999" y="5028951"/>
                  <a:pt x="400111" y="7472223"/>
                </a:cubicBezTo>
                <a:close/>
              </a:path>
              <a:path w="400111" h="7472223" fill="none" extrusionOk="0">
                <a:moveTo>
                  <a:pt x="400111" y="7472223"/>
                </a:moveTo>
                <a:cubicBezTo>
                  <a:pt x="292658" y="7478233"/>
                  <a:pt x="164603" y="7244417"/>
                  <a:pt x="200055" y="6921646"/>
                </a:cubicBezTo>
                <a:cubicBezTo>
                  <a:pt x="238684" y="5751613"/>
                  <a:pt x="119787" y="5018841"/>
                  <a:pt x="200056" y="4074253"/>
                </a:cubicBezTo>
                <a:cubicBezTo>
                  <a:pt x="212681" y="3781047"/>
                  <a:pt x="104789" y="3540884"/>
                  <a:pt x="0" y="3523676"/>
                </a:cubicBezTo>
                <a:cubicBezTo>
                  <a:pt x="100721" y="3543282"/>
                  <a:pt x="186315" y="3258942"/>
                  <a:pt x="200056" y="2973099"/>
                </a:cubicBezTo>
                <a:cubicBezTo>
                  <a:pt x="230536" y="2756419"/>
                  <a:pt x="179572" y="2644714"/>
                  <a:pt x="200056" y="2343243"/>
                </a:cubicBezTo>
                <a:cubicBezTo>
                  <a:pt x="220540" y="2041772"/>
                  <a:pt x="192497" y="2044337"/>
                  <a:pt x="200056" y="1786063"/>
                </a:cubicBezTo>
                <a:cubicBezTo>
                  <a:pt x="207615" y="1527789"/>
                  <a:pt x="192845" y="1299098"/>
                  <a:pt x="200056" y="1156208"/>
                </a:cubicBezTo>
                <a:cubicBezTo>
                  <a:pt x="207267" y="1013319"/>
                  <a:pt x="207338" y="845148"/>
                  <a:pt x="200056" y="550577"/>
                </a:cubicBezTo>
                <a:cubicBezTo>
                  <a:pt x="212168" y="225473"/>
                  <a:pt x="276313" y="-5103"/>
                  <a:pt x="400112" y="0"/>
                </a:cubicBezTo>
              </a:path>
              <a:path w="400111" h="7472223" fill="none" stroke="0" extrusionOk="0">
                <a:moveTo>
                  <a:pt x="400111" y="7472223"/>
                </a:moveTo>
                <a:cubicBezTo>
                  <a:pt x="293672" y="7514156"/>
                  <a:pt x="210980" y="7242549"/>
                  <a:pt x="200055" y="6921646"/>
                </a:cubicBezTo>
                <a:cubicBezTo>
                  <a:pt x="288273" y="6080576"/>
                  <a:pt x="352144" y="4890223"/>
                  <a:pt x="200056" y="4074253"/>
                </a:cubicBezTo>
                <a:cubicBezTo>
                  <a:pt x="202129" y="3760429"/>
                  <a:pt x="105955" y="3524420"/>
                  <a:pt x="0" y="3523676"/>
                </a:cubicBezTo>
                <a:cubicBezTo>
                  <a:pt x="62742" y="3490732"/>
                  <a:pt x="180499" y="3275786"/>
                  <a:pt x="200056" y="2973099"/>
                </a:cubicBezTo>
                <a:cubicBezTo>
                  <a:pt x="230979" y="2819553"/>
                  <a:pt x="200375" y="2452996"/>
                  <a:pt x="200056" y="2319018"/>
                </a:cubicBezTo>
                <a:cubicBezTo>
                  <a:pt x="199737" y="2185040"/>
                  <a:pt x="226067" y="1977247"/>
                  <a:pt x="200056" y="1786063"/>
                </a:cubicBezTo>
                <a:cubicBezTo>
                  <a:pt x="174045" y="1594880"/>
                  <a:pt x="207178" y="1397525"/>
                  <a:pt x="200056" y="1228883"/>
                </a:cubicBezTo>
                <a:cubicBezTo>
                  <a:pt x="192934" y="1060241"/>
                  <a:pt x="191542" y="746597"/>
                  <a:pt x="200056" y="550577"/>
                </a:cubicBezTo>
                <a:cubicBezTo>
                  <a:pt x="185950" y="268895"/>
                  <a:pt x="266470" y="1235"/>
                  <a:pt x="400112" y="0"/>
                </a:cubicBezTo>
              </a:path>
            </a:pathLst>
          </a:custGeom>
          <a:ln w="28575">
            <a:solidFill>
              <a:schemeClr val="tx1"/>
            </a:solidFill>
            <a:tailEnd type="none"/>
            <a:extLst>
              <a:ext uri="{C807C97D-BFC1-408E-A445-0C87EB9F89A2}">
                <ask:lineSketchStyleProps xmlns:ask="http://schemas.microsoft.com/office/drawing/2018/sketchyshapes" sd="1219033472">
                  <a:prstGeom prst="leftBrace">
                    <a:avLst>
                      <a:gd name="adj1" fmla="val 137606"/>
                      <a:gd name="adj2" fmla="val 47157"/>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TextBox 16">
            <a:extLst>
              <a:ext uri="{FF2B5EF4-FFF2-40B4-BE49-F238E27FC236}">
                <a16:creationId xmlns:a16="http://schemas.microsoft.com/office/drawing/2014/main" id="{C6F6BD18-E720-4626-8407-B89BF2F3D4EF}"/>
              </a:ext>
            </a:extLst>
          </p:cNvPr>
          <p:cNvSpPr txBox="1"/>
          <p:nvPr/>
        </p:nvSpPr>
        <p:spPr>
          <a:xfrm>
            <a:off x="2458242" y="6216287"/>
            <a:ext cx="2455504" cy="369332"/>
          </a:xfrm>
          <a:prstGeom prst="rect">
            <a:avLst/>
          </a:prstGeom>
          <a:noFill/>
        </p:spPr>
        <p:txBody>
          <a:bodyPr wrap="square">
            <a:spAutoFit/>
          </a:bodyPr>
          <a:lstStyle/>
          <a:p>
            <a:pPr algn="ctr"/>
            <a:r>
              <a:rPr lang="en-US" sz="1800" b="1" i="1" dirty="0">
                <a:solidFill>
                  <a:schemeClr val="accent4">
                    <a:lumMod val="75000"/>
                  </a:schemeClr>
                </a:solidFill>
              </a:rPr>
              <a:t>Multiplex networks </a:t>
            </a:r>
            <a:endParaRPr lang="fr-FR" dirty="0"/>
          </a:p>
        </p:txBody>
      </p:sp>
      <p:sp>
        <p:nvSpPr>
          <p:cNvPr id="6" name="TextBox 5">
            <a:extLst>
              <a:ext uri="{FF2B5EF4-FFF2-40B4-BE49-F238E27FC236}">
                <a16:creationId xmlns:a16="http://schemas.microsoft.com/office/drawing/2014/main" id="{66113443-C1F4-4F5E-AD0C-62B6DA07765D}"/>
              </a:ext>
            </a:extLst>
          </p:cNvPr>
          <p:cNvSpPr txBox="1"/>
          <p:nvPr/>
        </p:nvSpPr>
        <p:spPr>
          <a:xfrm>
            <a:off x="8395852" y="2299856"/>
            <a:ext cx="3343564" cy="3693319"/>
          </a:xfrm>
          <a:prstGeom prst="rect">
            <a:avLst/>
          </a:prstGeom>
          <a:noFill/>
        </p:spPr>
        <p:txBody>
          <a:bodyPr wrap="square" rtlCol="0">
            <a:spAutoFit/>
          </a:bodyPr>
          <a:lstStyle/>
          <a:p>
            <a:r>
              <a:rPr lang="en-US" dirty="0"/>
              <a:t>Important things to think about before using this representation:</a:t>
            </a:r>
          </a:p>
          <a:p>
            <a:endParaRPr lang="en-US" dirty="0"/>
          </a:p>
          <a:p>
            <a:pPr marL="285750" indent="-285750">
              <a:buFont typeface="Arial" panose="020B0604020202020204" pitchFamily="34" charset="0"/>
              <a:buChar char="•"/>
            </a:pPr>
            <a:r>
              <a:rPr lang="en-US" dirty="0"/>
              <a:t>Are my </a:t>
            </a:r>
            <a:r>
              <a:rPr lang="en-US" dirty="0" err="1"/>
              <a:t>behaviours</a:t>
            </a:r>
            <a:r>
              <a:rPr lang="en-US" dirty="0"/>
              <a:t> sufficiently different to represent as different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fr-FR" dirty="0" err="1"/>
              <a:t>Does</a:t>
            </a:r>
            <a:r>
              <a:rPr lang="fr-FR" dirty="0"/>
              <a:t> one </a:t>
            </a:r>
            <a:r>
              <a:rPr lang="fr-FR" dirty="0" err="1"/>
              <a:t>behaviour</a:t>
            </a:r>
            <a:r>
              <a:rPr lang="fr-FR" dirty="0"/>
              <a:t> </a:t>
            </a:r>
            <a:r>
              <a:rPr lang="fr-FR" dirty="0" err="1"/>
              <a:t>depend</a:t>
            </a:r>
            <a:r>
              <a:rPr lang="fr-FR" dirty="0"/>
              <a:t> on </a:t>
            </a:r>
            <a:r>
              <a:rPr lang="fr-FR" dirty="0" err="1"/>
              <a:t>another</a:t>
            </a:r>
            <a:r>
              <a:rPr lang="fr-FR" dirty="0"/>
              <a:t>? (e.g. grooming </a:t>
            </a:r>
            <a:r>
              <a:rPr lang="fr-FR" dirty="0" err="1"/>
              <a:t>requires</a:t>
            </a:r>
            <a:r>
              <a:rPr lang="fr-FR" dirty="0"/>
              <a:t> </a:t>
            </a:r>
            <a:r>
              <a:rPr lang="fr-FR" dirty="0" err="1"/>
              <a:t>proximity</a:t>
            </a:r>
            <a:r>
              <a:rPr lang="fr-FR" dirty="0"/>
              <a: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Can I </a:t>
            </a:r>
            <a:r>
              <a:rPr lang="fr-FR" dirty="0" err="1"/>
              <a:t>scale</a:t>
            </a:r>
            <a:r>
              <a:rPr lang="fr-FR" dirty="0"/>
              <a:t> </a:t>
            </a:r>
            <a:r>
              <a:rPr lang="fr-FR" dirty="0" err="1"/>
              <a:t>edge</a:t>
            </a:r>
            <a:r>
              <a:rPr lang="fr-FR" dirty="0"/>
              <a:t> </a:t>
            </a:r>
            <a:r>
              <a:rPr lang="fr-FR" dirty="0" err="1"/>
              <a:t>weights</a:t>
            </a:r>
            <a:r>
              <a:rPr lang="fr-FR" dirty="0"/>
              <a:t> and directions to </a:t>
            </a:r>
            <a:r>
              <a:rPr lang="fr-FR" dirty="0" err="1"/>
              <a:t>make</a:t>
            </a:r>
            <a:r>
              <a:rPr lang="fr-FR" dirty="0"/>
              <a:t> </a:t>
            </a:r>
            <a:r>
              <a:rPr lang="fr-FR" dirty="0" err="1"/>
              <a:t>sense</a:t>
            </a:r>
            <a:r>
              <a:rPr lang="fr-FR" dirty="0"/>
              <a:t>?</a:t>
            </a:r>
          </a:p>
        </p:txBody>
      </p:sp>
      <p:sp>
        <p:nvSpPr>
          <p:cNvPr id="14" name="TextBox 13">
            <a:extLst>
              <a:ext uri="{FF2B5EF4-FFF2-40B4-BE49-F238E27FC236}">
                <a16:creationId xmlns:a16="http://schemas.microsoft.com/office/drawing/2014/main" id="{D86AB615-3C43-4348-9DB3-B747B9D9D06D}"/>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42731997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C764B0E2-EDC2-46EA-B371-2F69A3311541}"/>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Multilayer networks </a:t>
            </a:r>
            <a:r>
              <a:rPr lang="en-US" sz="2000" dirty="0"/>
              <a:t>are a tool to represent multiple sets of interactions that depend on each other</a:t>
            </a:r>
            <a:endParaRPr lang="en-US" sz="2000" b="1" i="1" dirty="0">
              <a:solidFill>
                <a:schemeClr val="accent4">
                  <a:lumMod val="75000"/>
                </a:schemeClr>
              </a:solidFill>
            </a:endParaRPr>
          </a:p>
        </p:txBody>
      </p:sp>
      <p:sp>
        <p:nvSpPr>
          <p:cNvPr id="13" name="Left Brace 12">
            <a:extLst>
              <a:ext uri="{FF2B5EF4-FFF2-40B4-BE49-F238E27FC236}">
                <a16:creationId xmlns:a16="http://schemas.microsoft.com/office/drawing/2014/main" id="{F996BE94-B38E-4F3B-BA63-A6C45FEE618B}"/>
              </a:ext>
            </a:extLst>
          </p:cNvPr>
          <p:cNvSpPr/>
          <p:nvPr/>
        </p:nvSpPr>
        <p:spPr>
          <a:xfrm rot="16200000">
            <a:off x="3718936" y="2207574"/>
            <a:ext cx="400111" cy="7472223"/>
          </a:xfrm>
          <a:custGeom>
            <a:avLst/>
            <a:gdLst>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415919 h 7472223"/>
              <a:gd name="connsiteX6" fmla="*/ 200056 w 400111"/>
              <a:gd name="connsiteY6" fmla="*/ 1761838 h 7472223"/>
              <a:gd name="connsiteX7" fmla="*/ 200056 w 400111"/>
              <a:gd name="connsiteY7" fmla="*/ 1204658 h 7472223"/>
              <a:gd name="connsiteX8" fmla="*/ 200056 w 400111"/>
              <a:gd name="connsiteY8" fmla="*/ 550577 h 7472223"/>
              <a:gd name="connsiteX9" fmla="*/ 400112 w 400111"/>
              <a:gd name="connsiteY9" fmla="*/ 0 h 7472223"/>
              <a:gd name="connsiteX10" fmla="*/ 400111 w 400111"/>
              <a:gd name="connsiteY10" fmla="*/ 7472223 h 7472223"/>
              <a:gd name="connsiteX0" fmla="*/ 400111 w 400111"/>
              <a:gd name="connsiteY0" fmla="*/ 7472223 h 7472223"/>
              <a:gd name="connsiteX1" fmla="*/ 200055 w 400111"/>
              <a:gd name="connsiteY1" fmla="*/ 6921646 h 7472223"/>
              <a:gd name="connsiteX2" fmla="*/ 200056 w 400111"/>
              <a:gd name="connsiteY2" fmla="*/ 4074253 h 7472223"/>
              <a:gd name="connsiteX3" fmla="*/ 0 w 400111"/>
              <a:gd name="connsiteY3" fmla="*/ 3523676 h 7472223"/>
              <a:gd name="connsiteX4" fmla="*/ 200056 w 400111"/>
              <a:gd name="connsiteY4" fmla="*/ 2973099 h 7472223"/>
              <a:gd name="connsiteX5" fmla="*/ 200056 w 400111"/>
              <a:gd name="connsiteY5" fmla="*/ 2343243 h 7472223"/>
              <a:gd name="connsiteX6" fmla="*/ 200056 w 400111"/>
              <a:gd name="connsiteY6" fmla="*/ 1786063 h 7472223"/>
              <a:gd name="connsiteX7" fmla="*/ 200056 w 400111"/>
              <a:gd name="connsiteY7" fmla="*/ 1156208 h 7472223"/>
              <a:gd name="connsiteX8" fmla="*/ 200056 w 400111"/>
              <a:gd name="connsiteY8" fmla="*/ 550577 h 7472223"/>
              <a:gd name="connsiteX9" fmla="*/ 400112 w 400111"/>
              <a:gd name="connsiteY9" fmla="*/ 0 h 747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111" h="7472223" stroke="0" extrusionOk="0">
                <a:moveTo>
                  <a:pt x="400111" y="7472223"/>
                </a:moveTo>
                <a:cubicBezTo>
                  <a:pt x="246114" y="7445386"/>
                  <a:pt x="182257" y="7232401"/>
                  <a:pt x="200055" y="6921646"/>
                </a:cubicBezTo>
                <a:cubicBezTo>
                  <a:pt x="377601" y="6009893"/>
                  <a:pt x="19143" y="5029137"/>
                  <a:pt x="200056" y="4074253"/>
                </a:cubicBezTo>
                <a:cubicBezTo>
                  <a:pt x="196349" y="3773798"/>
                  <a:pt x="107032" y="3542781"/>
                  <a:pt x="0" y="3523676"/>
                </a:cubicBezTo>
                <a:cubicBezTo>
                  <a:pt x="82407" y="3508312"/>
                  <a:pt x="247877" y="3300023"/>
                  <a:pt x="200056" y="2973099"/>
                </a:cubicBezTo>
                <a:cubicBezTo>
                  <a:pt x="193007" y="2777996"/>
                  <a:pt x="211256" y="2691988"/>
                  <a:pt x="200056" y="2415919"/>
                </a:cubicBezTo>
                <a:cubicBezTo>
                  <a:pt x="188856" y="2139850"/>
                  <a:pt x="225643" y="2083820"/>
                  <a:pt x="200056" y="1761838"/>
                </a:cubicBezTo>
                <a:cubicBezTo>
                  <a:pt x="174469" y="1439856"/>
                  <a:pt x="210556" y="1480582"/>
                  <a:pt x="200056" y="1204658"/>
                </a:cubicBezTo>
                <a:cubicBezTo>
                  <a:pt x="189556" y="928734"/>
                  <a:pt x="204361" y="724538"/>
                  <a:pt x="200056" y="550577"/>
                </a:cubicBezTo>
                <a:cubicBezTo>
                  <a:pt x="215736" y="250272"/>
                  <a:pt x="269629" y="-3234"/>
                  <a:pt x="400112" y="0"/>
                </a:cubicBezTo>
                <a:cubicBezTo>
                  <a:pt x="707559" y="2742176"/>
                  <a:pt x="431999" y="5028951"/>
                  <a:pt x="400111" y="7472223"/>
                </a:cubicBezTo>
                <a:close/>
              </a:path>
              <a:path w="400111" h="7472223" fill="none" extrusionOk="0">
                <a:moveTo>
                  <a:pt x="400111" y="7472223"/>
                </a:moveTo>
                <a:cubicBezTo>
                  <a:pt x="292658" y="7478233"/>
                  <a:pt x="164603" y="7244417"/>
                  <a:pt x="200055" y="6921646"/>
                </a:cubicBezTo>
                <a:cubicBezTo>
                  <a:pt x="238684" y="5751613"/>
                  <a:pt x="119787" y="5018841"/>
                  <a:pt x="200056" y="4074253"/>
                </a:cubicBezTo>
                <a:cubicBezTo>
                  <a:pt x="212681" y="3781047"/>
                  <a:pt x="104789" y="3540884"/>
                  <a:pt x="0" y="3523676"/>
                </a:cubicBezTo>
                <a:cubicBezTo>
                  <a:pt x="100721" y="3543282"/>
                  <a:pt x="186315" y="3258942"/>
                  <a:pt x="200056" y="2973099"/>
                </a:cubicBezTo>
                <a:cubicBezTo>
                  <a:pt x="230536" y="2756419"/>
                  <a:pt x="179572" y="2644714"/>
                  <a:pt x="200056" y="2343243"/>
                </a:cubicBezTo>
                <a:cubicBezTo>
                  <a:pt x="220540" y="2041772"/>
                  <a:pt x="192497" y="2044337"/>
                  <a:pt x="200056" y="1786063"/>
                </a:cubicBezTo>
                <a:cubicBezTo>
                  <a:pt x="207615" y="1527789"/>
                  <a:pt x="192845" y="1299098"/>
                  <a:pt x="200056" y="1156208"/>
                </a:cubicBezTo>
                <a:cubicBezTo>
                  <a:pt x="207267" y="1013319"/>
                  <a:pt x="207338" y="845148"/>
                  <a:pt x="200056" y="550577"/>
                </a:cubicBezTo>
                <a:cubicBezTo>
                  <a:pt x="212168" y="225473"/>
                  <a:pt x="276313" y="-5103"/>
                  <a:pt x="400112" y="0"/>
                </a:cubicBezTo>
              </a:path>
              <a:path w="400111" h="7472223" fill="none" stroke="0" extrusionOk="0">
                <a:moveTo>
                  <a:pt x="400111" y="7472223"/>
                </a:moveTo>
                <a:cubicBezTo>
                  <a:pt x="293672" y="7514156"/>
                  <a:pt x="210980" y="7242549"/>
                  <a:pt x="200055" y="6921646"/>
                </a:cubicBezTo>
                <a:cubicBezTo>
                  <a:pt x="288273" y="6080576"/>
                  <a:pt x="352144" y="4890223"/>
                  <a:pt x="200056" y="4074253"/>
                </a:cubicBezTo>
                <a:cubicBezTo>
                  <a:pt x="202129" y="3760429"/>
                  <a:pt x="105955" y="3524420"/>
                  <a:pt x="0" y="3523676"/>
                </a:cubicBezTo>
                <a:cubicBezTo>
                  <a:pt x="62742" y="3490732"/>
                  <a:pt x="180499" y="3275786"/>
                  <a:pt x="200056" y="2973099"/>
                </a:cubicBezTo>
                <a:cubicBezTo>
                  <a:pt x="230979" y="2819553"/>
                  <a:pt x="200375" y="2452996"/>
                  <a:pt x="200056" y="2319018"/>
                </a:cubicBezTo>
                <a:cubicBezTo>
                  <a:pt x="199737" y="2185040"/>
                  <a:pt x="226067" y="1977247"/>
                  <a:pt x="200056" y="1786063"/>
                </a:cubicBezTo>
                <a:cubicBezTo>
                  <a:pt x="174045" y="1594880"/>
                  <a:pt x="207178" y="1397525"/>
                  <a:pt x="200056" y="1228883"/>
                </a:cubicBezTo>
                <a:cubicBezTo>
                  <a:pt x="192934" y="1060241"/>
                  <a:pt x="191542" y="746597"/>
                  <a:pt x="200056" y="550577"/>
                </a:cubicBezTo>
                <a:cubicBezTo>
                  <a:pt x="185950" y="268895"/>
                  <a:pt x="266470" y="1235"/>
                  <a:pt x="400112" y="0"/>
                </a:cubicBezTo>
              </a:path>
            </a:pathLst>
          </a:custGeom>
          <a:ln w="28575">
            <a:solidFill>
              <a:schemeClr val="tx1"/>
            </a:solidFill>
            <a:tailEnd type="none"/>
            <a:extLst>
              <a:ext uri="{C807C97D-BFC1-408E-A445-0C87EB9F89A2}">
                <ask:lineSketchStyleProps xmlns:ask="http://schemas.microsoft.com/office/drawing/2018/sketchyshapes" sd="1219033472">
                  <a:prstGeom prst="leftBrace">
                    <a:avLst>
                      <a:gd name="adj1" fmla="val 137606"/>
                      <a:gd name="adj2" fmla="val 47157"/>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TextBox 16">
            <a:extLst>
              <a:ext uri="{FF2B5EF4-FFF2-40B4-BE49-F238E27FC236}">
                <a16:creationId xmlns:a16="http://schemas.microsoft.com/office/drawing/2014/main" id="{C6F6BD18-E720-4626-8407-B89BF2F3D4EF}"/>
              </a:ext>
            </a:extLst>
          </p:cNvPr>
          <p:cNvSpPr txBox="1"/>
          <p:nvPr/>
        </p:nvSpPr>
        <p:spPr>
          <a:xfrm>
            <a:off x="2458242" y="6216287"/>
            <a:ext cx="2455504" cy="369332"/>
          </a:xfrm>
          <a:prstGeom prst="rect">
            <a:avLst/>
          </a:prstGeom>
          <a:noFill/>
        </p:spPr>
        <p:txBody>
          <a:bodyPr wrap="square">
            <a:spAutoFit/>
          </a:bodyPr>
          <a:lstStyle/>
          <a:p>
            <a:pPr algn="ctr"/>
            <a:r>
              <a:rPr lang="en-US" sz="1800" b="1" i="1" dirty="0">
                <a:solidFill>
                  <a:schemeClr val="accent4">
                    <a:lumMod val="75000"/>
                  </a:schemeClr>
                </a:solidFill>
              </a:rPr>
              <a:t>Multiplex networks </a:t>
            </a:r>
            <a:endParaRPr lang="fr-FR" dirty="0"/>
          </a:p>
        </p:txBody>
      </p:sp>
      <p:graphicFrame>
        <p:nvGraphicFramePr>
          <p:cNvPr id="11" name="Table 38">
            <a:extLst>
              <a:ext uri="{FF2B5EF4-FFF2-40B4-BE49-F238E27FC236}">
                <a16:creationId xmlns:a16="http://schemas.microsoft.com/office/drawing/2014/main" id="{5490CA6D-D493-4676-BDA6-DD956D2CC7A0}"/>
              </a:ext>
            </a:extLst>
          </p:cNvPr>
          <p:cNvGraphicFramePr>
            <a:graphicFrameLocks noGrp="1"/>
          </p:cNvGraphicFramePr>
          <p:nvPr>
            <p:extLst>
              <p:ext uri="{D42A27DB-BD31-4B8C-83A1-F6EECF244321}">
                <p14:modId xmlns:p14="http://schemas.microsoft.com/office/powerpoint/2010/main" val="3462220260"/>
              </p:ext>
            </p:extLst>
          </p:nvPr>
        </p:nvGraphicFramePr>
        <p:xfrm>
          <a:off x="266007" y="2181360"/>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3</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graphicFrame>
        <p:nvGraphicFramePr>
          <p:cNvPr id="15" name="Table 38">
            <a:extLst>
              <a:ext uri="{FF2B5EF4-FFF2-40B4-BE49-F238E27FC236}">
                <a16:creationId xmlns:a16="http://schemas.microsoft.com/office/drawing/2014/main" id="{432E4712-4F66-4CB1-AE76-95AA8569FEDB}"/>
              </a:ext>
            </a:extLst>
          </p:cNvPr>
          <p:cNvGraphicFramePr>
            <a:graphicFrameLocks noGrp="1"/>
          </p:cNvGraphicFramePr>
          <p:nvPr>
            <p:extLst>
              <p:ext uri="{D42A27DB-BD31-4B8C-83A1-F6EECF244321}">
                <p14:modId xmlns:p14="http://schemas.microsoft.com/office/powerpoint/2010/main" val="1734339912"/>
              </p:ext>
            </p:extLst>
          </p:nvPr>
        </p:nvGraphicFramePr>
        <p:xfrm>
          <a:off x="4085932" y="2181360"/>
          <a:ext cx="3291840" cy="329184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160791391"/>
                    </a:ext>
                  </a:extLst>
                </a:gridCol>
                <a:gridCol w="365760">
                  <a:extLst>
                    <a:ext uri="{9D8B030D-6E8A-4147-A177-3AD203B41FA5}">
                      <a16:colId xmlns:a16="http://schemas.microsoft.com/office/drawing/2014/main" val="3580078151"/>
                    </a:ext>
                  </a:extLst>
                </a:gridCol>
                <a:gridCol w="365760">
                  <a:extLst>
                    <a:ext uri="{9D8B030D-6E8A-4147-A177-3AD203B41FA5}">
                      <a16:colId xmlns:a16="http://schemas.microsoft.com/office/drawing/2014/main" val="3040861133"/>
                    </a:ext>
                  </a:extLst>
                </a:gridCol>
                <a:gridCol w="365760">
                  <a:extLst>
                    <a:ext uri="{9D8B030D-6E8A-4147-A177-3AD203B41FA5}">
                      <a16:colId xmlns:a16="http://schemas.microsoft.com/office/drawing/2014/main" val="3750205406"/>
                    </a:ext>
                  </a:extLst>
                </a:gridCol>
                <a:gridCol w="365760">
                  <a:extLst>
                    <a:ext uri="{9D8B030D-6E8A-4147-A177-3AD203B41FA5}">
                      <a16:colId xmlns:a16="http://schemas.microsoft.com/office/drawing/2014/main" val="137373489"/>
                    </a:ext>
                  </a:extLst>
                </a:gridCol>
                <a:gridCol w="365760">
                  <a:extLst>
                    <a:ext uri="{9D8B030D-6E8A-4147-A177-3AD203B41FA5}">
                      <a16:colId xmlns:a16="http://schemas.microsoft.com/office/drawing/2014/main" val="3559658997"/>
                    </a:ext>
                  </a:extLst>
                </a:gridCol>
                <a:gridCol w="365760">
                  <a:extLst>
                    <a:ext uri="{9D8B030D-6E8A-4147-A177-3AD203B41FA5}">
                      <a16:colId xmlns:a16="http://schemas.microsoft.com/office/drawing/2014/main" val="654325955"/>
                    </a:ext>
                  </a:extLst>
                </a:gridCol>
                <a:gridCol w="365760">
                  <a:extLst>
                    <a:ext uri="{9D8B030D-6E8A-4147-A177-3AD203B41FA5}">
                      <a16:colId xmlns:a16="http://schemas.microsoft.com/office/drawing/2014/main" val="340643525"/>
                    </a:ext>
                  </a:extLst>
                </a:gridCol>
                <a:gridCol w="36576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5</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6</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7</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8</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solidFill>
                      <a:schemeClr val="tx1"/>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3</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B050"/>
                    </a:solidFill>
                  </a:tcPr>
                </a:tc>
                <a:tc>
                  <a:txBody>
                    <a:bodyPr/>
                    <a:lstStyle/>
                    <a:p>
                      <a:pPr algn="ctr"/>
                      <a:r>
                        <a:rPr lang="en-US" dirty="0"/>
                        <a:t>3</a:t>
                      </a:r>
                      <a:endParaRPr lang="fr-FR" dirty="0"/>
                    </a:p>
                  </a:txBody>
                  <a:tcPr>
                    <a:solidFill>
                      <a:srgbClr val="00B050"/>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3</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4</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solidFill>
                      <a:schemeClr val="tx1"/>
                    </a:solidFill>
                  </a:tcPr>
                </a:tc>
                <a:tc>
                  <a:txBody>
                    <a:bodyPr/>
                    <a:lstStyle/>
                    <a:p>
                      <a:pPr algn="ctr"/>
                      <a:r>
                        <a:rPr lang="en-US" dirty="0"/>
                        <a:t>2</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4</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B050"/>
                    </a:solidFill>
                  </a:tcPr>
                </a:tc>
                <a:tc>
                  <a:txBody>
                    <a:bodyPr/>
                    <a:lstStyle/>
                    <a:p>
                      <a:pPr algn="ctr"/>
                      <a:r>
                        <a:rPr lang="en-US" dirty="0"/>
                        <a:t>2</a:t>
                      </a:r>
                      <a:endParaRPr lang="fr-FR" dirty="0"/>
                    </a:p>
                  </a:txBody>
                  <a:tcPr>
                    <a:solidFill>
                      <a:srgbClr val="00B050"/>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rgbClr val="00B050"/>
                    </a:solidFill>
                  </a:tcPr>
                </a:tc>
                <a:tc>
                  <a:txBody>
                    <a:bodyPr/>
                    <a:lstStyle/>
                    <a:p>
                      <a:pPr algn="ctr"/>
                      <a:r>
                        <a:rPr lang="en-US" dirty="0"/>
                        <a:t>3</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5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50"/>
                    </a:solidFill>
                  </a:tcPr>
                </a:tc>
                <a:tc>
                  <a:txBody>
                    <a:bodyPr/>
                    <a:lstStyle/>
                    <a:p>
                      <a:pPr algn="ctr"/>
                      <a:r>
                        <a:rPr lang="en-US" dirty="0"/>
                        <a:t>1</a:t>
                      </a:r>
                      <a:endParaRPr lang="fr-FR" dirty="0"/>
                    </a:p>
                  </a:txBody>
                  <a:tcPr>
                    <a:solidFill>
                      <a:srgbClr val="00B05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graphicFrame>
        <p:nvGraphicFramePr>
          <p:cNvPr id="16" name="Table 4">
            <a:extLst>
              <a:ext uri="{FF2B5EF4-FFF2-40B4-BE49-F238E27FC236}">
                <a16:creationId xmlns:a16="http://schemas.microsoft.com/office/drawing/2014/main" id="{06235836-C412-40F5-8089-11A39B913D21}"/>
              </a:ext>
            </a:extLst>
          </p:cNvPr>
          <p:cNvGraphicFramePr>
            <a:graphicFrameLocks noGrp="1"/>
          </p:cNvGraphicFramePr>
          <p:nvPr>
            <p:extLst>
              <p:ext uri="{D42A27DB-BD31-4B8C-83A1-F6EECF244321}">
                <p14:modId xmlns:p14="http://schemas.microsoft.com/office/powerpoint/2010/main" val="2570950046"/>
              </p:ext>
            </p:extLst>
          </p:nvPr>
        </p:nvGraphicFramePr>
        <p:xfrm>
          <a:off x="8875916" y="2157367"/>
          <a:ext cx="2551176" cy="4058920"/>
        </p:xfrm>
        <a:graphic>
          <a:graphicData uri="http://schemas.openxmlformats.org/drawingml/2006/table">
            <a:tbl>
              <a:tblPr firstRow="1" bandRow="1">
                <a:tableStyleId>{5C22544A-7EE6-4342-B048-85BDC9FD1C3A}</a:tableStyleId>
              </a:tblPr>
              <a:tblGrid>
                <a:gridCol w="637794">
                  <a:extLst>
                    <a:ext uri="{9D8B030D-6E8A-4147-A177-3AD203B41FA5}">
                      <a16:colId xmlns:a16="http://schemas.microsoft.com/office/drawing/2014/main" val="3633928271"/>
                    </a:ext>
                  </a:extLst>
                </a:gridCol>
                <a:gridCol w="637794">
                  <a:extLst>
                    <a:ext uri="{9D8B030D-6E8A-4147-A177-3AD203B41FA5}">
                      <a16:colId xmlns:a16="http://schemas.microsoft.com/office/drawing/2014/main" val="448717354"/>
                    </a:ext>
                  </a:extLst>
                </a:gridCol>
                <a:gridCol w="637794">
                  <a:extLst>
                    <a:ext uri="{9D8B030D-6E8A-4147-A177-3AD203B41FA5}">
                      <a16:colId xmlns:a16="http://schemas.microsoft.com/office/drawing/2014/main" val="4130169604"/>
                    </a:ext>
                  </a:extLst>
                </a:gridCol>
                <a:gridCol w="637794">
                  <a:extLst>
                    <a:ext uri="{9D8B030D-6E8A-4147-A177-3AD203B41FA5}">
                      <a16:colId xmlns:a16="http://schemas.microsoft.com/office/drawing/2014/main" val="2145150470"/>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tc>
                  <a:txBody>
                    <a:bodyPr/>
                    <a:lstStyle/>
                    <a:p>
                      <a:pPr algn="ctr"/>
                      <a:r>
                        <a:rPr lang="en-US" sz="1200" dirty="0">
                          <a:solidFill>
                            <a:schemeClr val="accent4">
                              <a:lumMod val="60000"/>
                              <a:lumOff val="40000"/>
                            </a:schemeClr>
                          </a:solidFill>
                        </a:rPr>
                        <a:t>Weight</a:t>
                      </a:r>
                      <a:endParaRPr lang="fr-FR" sz="1200" dirty="0">
                        <a:solidFill>
                          <a:schemeClr val="accent4">
                            <a:lumMod val="60000"/>
                            <a:lumOff val="40000"/>
                          </a:schemeClr>
                        </a:solidFill>
                      </a:endParaRPr>
                    </a:p>
                  </a:txBody>
                  <a:tcPr anchor="ctr">
                    <a:solidFill>
                      <a:schemeClr val="tx1"/>
                    </a:solidFill>
                  </a:tcPr>
                </a:tc>
                <a:tc>
                  <a:txBody>
                    <a:bodyPr/>
                    <a:lstStyle/>
                    <a:p>
                      <a:pPr algn="ctr"/>
                      <a:r>
                        <a:rPr lang="en-US" sz="1200" dirty="0">
                          <a:solidFill>
                            <a:schemeClr val="accent4">
                              <a:lumMod val="60000"/>
                              <a:lumOff val="40000"/>
                            </a:schemeClr>
                          </a:solidFill>
                        </a:rPr>
                        <a:t>Layer</a:t>
                      </a:r>
                      <a:endParaRPr lang="fr-FR" sz="12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2</a:t>
                      </a:r>
                      <a:endParaRPr lang="fr-FR" dirty="0"/>
                    </a:p>
                  </a:txBody>
                  <a:tcPr>
                    <a:solidFill>
                      <a:schemeClr val="bg1">
                        <a:lumMod val="95000"/>
                      </a:schemeClr>
                    </a:solidFill>
                  </a:tcPr>
                </a:tc>
                <a:tc>
                  <a:txBody>
                    <a:bodyPr/>
                    <a:lstStyle/>
                    <a:p>
                      <a:pPr algn="ctr"/>
                      <a:r>
                        <a:rPr lang="fr-FR" dirty="0"/>
                        <a:t>3</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3</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dirty="0"/>
                        <a:t>1</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3019948275"/>
                  </a:ext>
                </a:extLst>
              </a:tr>
              <a:tr h="370840">
                <a:tc>
                  <a:txBody>
                    <a:bodyPr/>
                    <a:lstStyle/>
                    <a:p>
                      <a:pPr algn="ctr"/>
                      <a:r>
                        <a:rPr lang="en-US" dirty="0"/>
                        <a:t>2</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1806561758"/>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4</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2008170764"/>
                  </a:ext>
                </a:extLst>
              </a:tr>
              <a:tr h="370840">
                <a:tc>
                  <a:txBody>
                    <a:bodyPr/>
                    <a:lstStyle/>
                    <a:p>
                      <a:pPr algn="ctr"/>
                      <a:r>
                        <a:rPr lang="en-US" dirty="0"/>
                        <a:t>3</a:t>
                      </a:r>
                      <a:endParaRPr lang="fr-FR" dirty="0"/>
                    </a:p>
                  </a:txBody>
                  <a:tcPr>
                    <a:solidFill>
                      <a:schemeClr val="bg1">
                        <a:lumMod val="95000"/>
                      </a:schemeClr>
                    </a:solidFill>
                  </a:tcPr>
                </a:tc>
                <a:tc>
                  <a:txBody>
                    <a:bodyPr/>
                    <a:lstStyle/>
                    <a:p>
                      <a:pPr algn="ctr"/>
                      <a:r>
                        <a:rPr lang="en-US" dirty="0"/>
                        <a:t>5</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dirty="0"/>
                        <a:t>5</a:t>
                      </a:r>
                      <a:endParaRPr lang="fr-FR" dirty="0"/>
                    </a:p>
                  </a:txBody>
                  <a:tcPr>
                    <a:solidFill>
                      <a:schemeClr val="bg1">
                        <a:lumMod val="95000"/>
                      </a:schemeClr>
                    </a:solidFill>
                  </a:tcPr>
                </a:tc>
                <a:tc>
                  <a:txBody>
                    <a:bodyPr/>
                    <a:lstStyle/>
                    <a:p>
                      <a:pPr algn="ctr"/>
                      <a:r>
                        <a:rPr lang="en-US" dirty="0"/>
                        <a:t>6</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440282349"/>
                  </a:ext>
                </a:extLst>
              </a:tr>
              <a:tr h="273050">
                <a:tc>
                  <a:txBody>
                    <a:bodyPr/>
                    <a:lstStyle/>
                    <a:p>
                      <a:pPr algn="ctr"/>
                      <a:r>
                        <a:rPr lang="en-US" dirty="0"/>
                        <a:t>5</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1697648120"/>
                  </a:ext>
                </a:extLst>
              </a:tr>
              <a:tr h="180340">
                <a:tc>
                  <a:txBody>
                    <a:bodyPr/>
                    <a:lstStyle/>
                    <a:p>
                      <a:pPr algn="ctr"/>
                      <a:r>
                        <a:rPr lang="en-US" dirty="0"/>
                        <a:t>6</a:t>
                      </a:r>
                      <a:endParaRPr lang="fr-FR" dirty="0"/>
                    </a:p>
                  </a:txBody>
                  <a:tcPr>
                    <a:solidFill>
                      <a:schemeClr val="bg1">
                        <a:lumMod val="95000"/>
                      </a:schemeClr>
                    </a:solidFill>
                  </a:tcPr>
                </a:tc>
                <a:tc>
                  <a:txBody>
                    <a:bodyPr/>
                    <a:lstStyle/>
                    <a:p>
                      <a:pPr algn="ctr"/>
                      <a:r>
                        <a:rPr lang="en-US" dirty="0"/>
                        <a:t>7</a:t>
                      </a:r>
                      <a:endParaRPr lang="fr-FR" dirty="0"/>
                    </a:p>
                  </a:txBody>
                  <a:tcPr>
                    <a:solidFill>
                      <a:schemeClr val="bg1">
                        <a:lumMod val="95000"/>
                      </a:schemeClr>
                    </a:solidFill>
                  </a:tcPr>
                </a:tc>
                <a:tc>
                  <a:txBody>
                    <a:bodyPr/>
                    <a:lstStyle/>
                    <a:p>
                      <a:pPr algn="ctr"/>
                      <a:r>
                        <a:rPr lang="fr-FR" dirty="0"/>
                        <a:t>2</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dirty="0"/>
                        <a:t>7</a:t>
                      </a:r>
                      <a:endParaRPr lang="fr-FR" dirty="0"/>
                    </a:p>
                  </a:txBody>
                  <a:tcPr>
                    <a:solidFill>
                      <a:schemeClr val="bg1">
                        <a:lumMod val="95000"/>
                      </a:schemeClr>
                    </a:solidFill>
                  </a:tcPr>
                </a:tc>
                <a:tc>
                  <a:txBody>
                    <a:bodyPr/>
                    <a:lstStyle/>
                    <a:p>
                      <a:pPr algn="ctr"/>
                      <a:r>
                        <a:rPr lang="en-US" dirty="0"/>
                        <a:t>8</a:t>
                      </a:r>
                      <a:endParaRPr lang="fr-FR" dirty="0"/>
                    </a:p>
                  </a:txBody>
                  <a:tcPr>
                    <a:solidFill>
                      <a:schemeClr val="bg1">
                        <a:lumMod val="95000"/>
                      </a:schemeClr>
                    </a:solidFill>
                  </a:tcPr>
                </a:tc>
                <a:tc>
                  <a:txBody>
                    <a:bodyPr/>
                    <a:lstStyle/>
                    <a:p>
                      <a:pPr algn="ctr"/>
                      <a:r>
                        <a:rPr lang="fr-FR" dirty="0"/>
                        <a:t>1</a:t>
                      </a:r>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18" name="TextBox 17">
            <a:extLst>
              <a:ext uri="{FF2B5EF4-FFF2-40B4-BE49-F238E27FC236}">
                <a16:creationId xmlns:a16="http://schemas.microsoft.com/office/drawing/2014/main" id="{DBADE1C1-CD0A-438B-A0CD-50305D096408}"/>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4256792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6122-9463-42C0-A009-5889AE5526C9}"/>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758F8005-F269-46F5-A3B2-D5C775BE9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50CCCDC2-F3A0-41E1-871E-617DD1D38B8F}"/>
              </a:ext>
            </a:extLst>
          </p:cNvPr>
          <p:cNvSpPr txBox="1"/>
          <p:nvPr/>
        </p:nvSpPr>
        <p:spPr>
          <a:xfrm>
            <a:off x="182880" y="870857"/>
            <a:ext cx="11686903" cy="461665"/>
          </a:xfrm>
          <a:prstGeom prst="rect">
            <a:avLst/>
          </a:prstGeom>
          <a:noFill/>
        </p:spPr>
        <p:txBody>
          <a:bodyPr wrap="square" rtlCol="0">
            <a:spAutoFit/>
          </a:bodyPr>
          <a:lstStyle/>
          <a:p>
            <a:pPr marL="457200" indent="-457200">
              <a:buAutoNum type="arabicPeriod"/>
            </a:pPr>
            <a:r>
              <a:rPr lang="en-US" sz="2400" b="1" dirty="0"/>
              <a:t>What is a network?</a:t>
            </a:r>
            <a:endParaRPr lang="en-US" sz="2400" b="1" i="1" dirty="0"/>
          </a:p>
        </p:txBody>
      </p:sp>
      <p:pic>
        <p:nvPicPr>
          <p:cNvPr id="7" name="Picture 6">
            <a:extLst>
              <a:ext uri="{FF2B5EF4-FFF2-40B4-BE49-F238E27FC236}">
                <a16:creationId xmlns:a16="http://schemas.microsoft.com/office/drawing/2014/main" id="{EF9AC097-1193-472C-ACD6-8057843A431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828" y="1889657"/>
            <a:ext cx="1057012" cy="1171408"/>
          </a:xfrm>
          <a:prstGeom prst="rect">
            <a:avLst/>
          </a:prstGeom>
        </p:spPr>
      </p:pic>
      <p:cxnSp>
        <p:nvCxnSpPr>
          <p:cNvPr id="9" name="Straight Connector 8">
            <a:extLst>
              <a:ext uri="{FF2B5EF4-FFF2-40B4-BE49-F238E27FC236}">
                <a16:creationId xmlns:a16="http://schemas.microsoft.com/office/drawing/2014/main" id="{4CB860D9-E6AC-401D-90AE-692EBE8A5840}"/>
              </a:ext>
            </a:extLst>
          </p:cNvPr>
          <p:cNvCxnSpPr/>
          <p:nvPr/>
        </p:nvCxnSpPr>
        <p:spPr>
          <a:xfrm>
            <a:off x="2046516" y="2475361"/>
            <a:ext cx="325700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ECCB1FD-0AD3-4F0C-AEBC-059CE19D46E8}"/>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64483" y="1889657"/>
            <a:ext cx="1057012" cy="1171408"/>
          </a:xfrm>
          <a:prstGeom prst="rect">
            <a:avLst/>
          </a:prstGeom>
        </p:spPr>
      </p:pic>
      <p:sp>
        <p:nvSpPr>
          <p:cNvPr id="5" name="TextBox 4">
            <a:extLst>
              <a:ext uri="{FF2B5EF4-FFF2-40B4-BE49-F238E27FC236}">
                <a16:creationId xmlns:a16="http://schemas.microsoft.com/office/drawing/2014/main" id="{E107636C-325C-4D87-80A5-11060BD235AC}"/>
              </a:ext>
            </a:extLst>
          </p:cNvPr>
          <p:cNvSpPr txBox="1"/>
          <p:nvPr/>
        </p:nvSpPr>
        <p:spPr>
          <a:xfrm>
            <a:off x="710828" y="3622760"/>
            <a:ext cx="7146460" cy="2677656"/>
          </a:xfrm>
          <a:prstGeom prst="rect">
            <a:avLst/>
          </a:prstGeom>
          <a:noFill/>
        </p:spPr>
        <p:txBody>
          <a:bodyPr wrap="square" rtlCol="0">
            <a:spAutoFit/>
          </a:bodyPr>
          <a:lstStyle/>
          <a:p>
            <a:r>
              <a:rPr lang="en-US" sz="2400" dirty="0"/>
              <a:t>Networks represent interactions and consist of:</a:t>
            </a:r>
          </a:p>
          <a:p>
            <a:endParaRPr lang="en-US" sz="2400" dirty="0"/>
          </a:p>
          <a:p>
            <a:pPr marL="285750" indent="-285750">
              <a:buFontTx/>
              <a:buChar char="-"/>
            </a:pPr>
            <a:r>
              <a:rPr lang="en-US" sz="2400" b="1" dirty="0">
                <a:solidFill>
                  <a:srgbClr val="0033CC"/>
                </a:solidFill>
              </a:rPr>
              <a:t>Nodes</a:t>
            </a:r>
            <a:r>
              <a:rPr lang="en-US" sz="2400" b="1" dirty="0"/>
              <a:t>/vertices/actors</a:t>
            </a:r>
          </a:p>
          <a:p>
            <a:pPr marL="285750" indent="-285750">
              <a:buFontTx/>
              <a:buChar char="-"/>
            </a:pPr>
            <a:endParaRPr lang="en-US" sz="2400" dirty="0"/>
          </a:p>
          <a:p>
            <a:r>
              <a:rPr lang="en-US" sz="2400" i="1" dirty="0"/>
              <a:t>connected by</a:t>
            </a:r>
          </a:p>
          <a:p>
            <a:endParaRPr lang="en-US" sz="2400" dirty="0"/>
          </a:p>
          <a:p>
            <a:pPr marL="285750" indent="-285750">
              <a:buFontTx/>
              <a:buChar char="-"/>
            </a:pPr>
            <a:r>
              <a:rPr lang="en-US" sz="2400" b="1" dirty="0"/>
              <a:t>Links/</a:t>
            </a:r>
            <a:r>
              <a:rPr lang="en-US" sz="2400" b="1" dirty="0">
                <a:solidFill>
                  <a:srgbClr val="00B050"/>
                </a:solidFill>
              </a:rPr>
              <a:t>edges</a:t>
            </a:r>
          </a:p>
        </p:txBody>
      </p:sp>
    </p:spTree>
    <p:extLst>
      <p:ext uri="{BB962C8B-B14F-4D97-AF65-F5344CB8AC3E}">
        <p14:creationId xmlns:p14="http://schemas.microsoft.com/office/powerpoint/2010/main" val="926165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C764B0E2-EDC2-46EA-B371-2F69A3311541}"/>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Multilayer networks </a:t>
            </a:r>
            <a:r>
              <a:rPr lang="en-US" sz="2000" dirty="0"/>
              <a:t>are a tool to represent multiple sets of interactions that depend on each other</a:t>
            </a:r>
            <a:endParaRPr lang="en-US" sz="2000" b="1" i="1" dirty="0">
              <a:solidFill>
                <a:schemeClr val="accent4">
                  <a:lumMod val="75000"/>
                </a:schemeClr>
              </a:solidFill>
            </a:endParaRPr>
          </a:p>
        </p:txBody>
      </p:sp>
      <p:pic>
        <p:nvPicPr>
          <p:cNvPr id="11" name="Picture 10">
            <a:extLst>
              <a:ext uri="{FF2B5EF4-FFF2-40B4-BE49-F238E27FC236}">
                <a16:creationId xmlns:a16="http://schemas.microsoft.com/office/drawing/2014/main" id="{AEFACFBE-98C7-4E7F-BE71-89776D34B7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709" y="2673599"/>
            <a:ext cx="3938994" cy="2807467"/>
          </a:xfrm>
          <a:prstGeom prst="rect">
            <a:avLst/>
          </a:prstGeom>
        </p:spPr>
      </p:pic>
      <p:sp>
        <p:nvSpPr>
          <p:cNvPr id="15" name="Left Brace 14">
            <a:extLst>
              <a:ext uri="{FF2B5EF4-FFF2-40B4-BE49-F238E27FC236}">
                <a16:creationId xmlns:a16="http://schemas.microsoft.com/office/drawing/2014/main" id="{64F19B45-1E70-4FAE-BF2C-6A2C7FAA1134}"/>
              </a:ext>
            </a:extLst>
          </p:cNvPr>
          <p:cNvSpPr/>
          <p:nvPr/>
        </p:nvSpPr>
        <p:spPr>
          <a:xfrm rot="16200000">
            <a:off x="9839737" y="3974357"/>
            <a:ext cx="400111" cy="3938654"/>
          </a:xfrm>
          <a:custGeom>
            <a:avLst/>
            <a:gdLst>
              <a:gd name="connsiteX0" fmla="*/ 400111 w 400111"/>
              <a:gd name="connsiteY0" fmla="*/ 3938654 h 3938654"/>
              <a:gd name="connsiteX1" fmla="*/ 200055 w 400111"/>
              <a:gd name="connsiteY1" fmla="*/ 3388077 h 3938654"/>
              <a:gd name="connsiteX2" fmla="*/ 200056 w 400111"/>
              <a:gd name="connsiteY2" fmla="*/ 2407928 h 3938654"/>
              <a:gd name="connsiteX3" fmla="*/ 0 w 400111"/>
              <a:gd name="connsiteY3" fmla="*/ 1857351 h 3938654"/>
              <a:gd name="connsiteX4" fmla="*/ 200056 w 400111"/>
              <a:gd name="connsiteY4" fmla="*/ 1306774 h 3938654"/>
              <a:gd name="connsiteX5" fmla="*/ 200056 w 400111"/>
              <a:gd name="connsiteY5" fmla="*/ 943799 h 3938654"/>
              <a:gd name="connsiteX6" fmla="*/ 200056 w 400111"/>
              <a:gd name="connsiteY6" fmla="*/ 550577 h 3938654"/>
              <a:gd name="connsiteX7" fmla="*/ 400112 w 400111"/>
              <a:gd name="connsiteY7" fmla="*/ 0 h 3938654"/>
              <a:gd name="connsiteX8" fmla="*/ 400111 w 400111"/>
              <a:gd name="connsiteY8" fmla="*/ 3938654 h 3938654"/>
              <a:gd name="connsiteX0" fmla="*/ 400111 w 400111"/>
              <a:gd name="connsiteY0" fmla="*/ 3938654 h 3938654"/>
              <a:gd name="connsiteX1" fmla="*/ 200055 w 400111"/>
              <a:gd name="connsiteY1" fmla="*/ 3388077 h 3938654"/>
              <a:gd name="connsiteX2" fmla="*/ 200056 w 400111"/>
              <a:gd name="connsiteY2" fmla="*/ 2407928 h 3938654"/>
              <a:gd name="connsiteX3" fmla="*/ 0 w 400111"/>
              <a:gd name="connsiteY3" fmla="*/ 1857351 h 3938654"/>
              <a:gd name="connsiteX4" fmla="*/ 200056 w 400111"/>
              <a:gd name="connsiteY4" fmla="*/ 1306774 h 3938654"/>
              <a:gd name="connsiteX5" fmla="*/ 200056 w 400111"/>
              <a:gd name="connsiteY5" fmla="*/ 921114 h 3938654"/>
              <a:gd name="connsiteX6" fmla="*/ 200056 w 400111"/>
              <a:gd name="connsiteY6" fmla="*/ 550577 h 3938654"/>
              <a:gd name="connsiteX7" fmla="*/ 400112 w 400111"/>
              <a:gd name="connsiteY7" fmla="*/ 0 h 393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111" h="3938654" stroke="0" extrusionOk="0">
                <a:moveTo>
                  <a:pt x="400111" y="3938654"/>
                </a:moveTo>
                <a:cubicBezTo>
                  <a:pt x="246114" y="3911817"/>
                  <a:pt x="182257" y="3698832"/>
                  <a:pt x="200055" y="3388077"/>
                </a:cubicBezTo>
                <a:cubicBezTo>
                  <a:pt x="237086" y="3069157"/>
                  <a:pt x="150301" y="2736226"/>
                  <a:pt x="200056" y="2407928"/>
                </a:cubicBezTo>
                <a:cubicBezTo>
                  <a:pt x="196349" y="2107473"/>
                  <a:pt x="107032" y="1876456"/>
                  <a:pt x="0" y="1857351"/>
                </a:cubicBezTo>
                <a:cubicBezTo>
                  <a:pt x="82407" y="1841987"/>
                  <a:pt x="247877" y="1633698"/>
                  <a:pt x="200056" y="1306774"/>
                </a:cubicBezTo>
                <a:cubicBezTo>
                  <a:pt x="218128" y="1171257"/>
                  <a:pt x="193583" y="1062950"/>
                  <a:pt x="200056" y="943799"/>
                </a:cubicBezTo>
                <a:cubicBezTo>
                  <a:pt x="206529" y="824649"/>
                  <a:pt x="198054" y="691672"/>
                  <a:pt x="200056" y="550577"/>
                </a:cubicBezTo>
                <a:cubicBezTo>
                  <a:pt x="198675" y="233335"/>
                  <a:pt x="275334" y="19859"/>
                  <a:pt x="400112" y="0"/>
                </a:cubicBezTo>
                <a:cubicBezTo>
                  <a:pt x="557266" y="1400866"/>
                  <a:pt x="554052" y="2662782"/>
                  <a:pt x="400111" y="3938654"/>
                </a:cubicBezTo>
                <a:close/>
              </a:path>
              <a:path w="400111" h="3938654" fill="none" extrusionOk="0">
                <a:moveTo>
                  <a:pt x="400111" y="3938654"/>
                </a:moveTo>
                <a:cubicBezTo>
                  <a:pt x="286537" y="3944171"/>
                  <a:pt x="227164" y="3712296"/>
                  <a:pt x="200055" y="3388077"/>
                </a:cubicBezTo>
                <a:cubicBezTo>
                  <a:pt x="199492" y="3074738"/>
                  <a:pt x="211539" y="2727832"/>
                  <a:pt x="200056" y="2407928"/>
                </a:cubicBezTo>
                <a:cubicBezTo>
                  <a:pt x="185950" y="2126246"/>
                  <a:pt x="87334" y="1858586"/>
                  <a:pt x="0" y="1857351"/>
                </a:cubicBezTo>
                <a:cubicBezTo>
                  <a:pt x="113523" y="1863361"/>
                  <a:pt x="164604" y="1629545"/>
                  <a:pt x="200056" y="1306774"/>
                </a:cubicBezTo>
                <a:cubicBezTo>
                  <a:pt x="181745" y="1120714"/>
                  <a:pt x="209649" y="1025307"/>
                  <a:pt x="200056" y="921114"/>
                </a:cubicBezTo>
                <a:cubicBezTo>
                  <a:pt x="190463" y="816921"/>
                  <a:pt x="187822" y="731268"/>
                  <a:pt x="200056" y="550577"/>
                </a:cubicBezTo>
                <a:cubicBezTo>
                  <a:pt x="190873" y="264937"/>
                  <a:pt x="279188" y="-13848"/>
                  <a:pt x="400112" y="0"/>
                </a:cubicBezTo>
              </a:path>
              <a:path w="400111" h="3938654" fill="none" stroke="0" extrusionOk="0">
                <a:moveTo>
                  <a:pt x="400111" y="3938654"/>
                </a:moveTo>
                <a:cubicBezTo>
                  <a:pt x="226284" y="3928409"/>
                  <a:pt x="211301" y="3701349"/>
                  <a:pt x="200055" y="3388077"/>
                </a:cubicBezTo>
                <a:cubicBezTo>
                  <a:pt x="210798" y="3077353"/>
                  <a:pt x="203705" y="2772437"/>
                  <a:pt x="200056" y="2407928"/>
                </a:cubicBezTo>
                <a:cubicBezTo>
                  <a:pt x="203188" y="2108677"/>
                  <a:pt x="117739" y="1866233"/>
                  <a:pt x="0" y="1857351"/>
                </a:cubicBezTo>
                <a:cubicBezTo>
                  <a:pt x="144881" y="1827238"/>
                  <a:pt x="212319" y="1553167"/>
                  <a:pt x="200056" y="1306774"/>
                </a:cubicBezTo>
                <a:cubicBezTo>
                  <a:pt x="188516" y="1137031"/>
                  <a:pt x="187350" y="1115924"/>
                  <a:pt x="200056" y="943799"/>
                </a:cubicBezTo>
                <a:cubicBezTo>
                  <a:pt x="212762" y="771675"/>
                  <a:pt x="208163" y="642034"/>
                  <a:pt x="200056" y="550577"/>
                </a:cubicBezTo>
                <a:cubicBezTo>
                  <a:pt x="200857" y="235673"/>
                  <a:pt x="276518" y="7652"/>
                  <a:pt x="400112" y="0"/>
                </a:cubicBezTo>
              </a:path>
            </a:pathLst>
          </a:custGeom>
          <a:ln w="28575">
            <a:solidFill>
              <a:schemeClr val="tx1"/>
            </a:solidFill>
            <a:tailEnd type="none"/>
            <a:extLst>
              <a:ext uri="{C807C97D-BFC1-408E-A445-0C87EB9F89A2}">
                <ask:lineSketchStyleProps xmlns:ask="http://schemas.microsoft.com/office/drawing/2018/sketchyshapes" sd="1219033472">
                  <a:prstGeom prst="leftBrace">
                    <a:avLst>
                      <a:gd name="adj1" fmla="val 137606"/>
                      <a:gd name="adj2" fmla="val 47157"/>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8" name="TextBox 17">
            <a:extLst>
              <a:ext uri="{FF2B5EF4-FFF2-40B4-BE49-F238E27FC236}">
                <a16:creationId xmlns:a16="http://schemas.microsoft.com/office/drawing/2014/main" id="{836A82A8-0CC3-4982-A179-6906985D5757}"/>
              </a:ext>
            </a:extLst>
          </p:cNvPr>
          <p:cNvSpPr txBox="1"/>
          <p:nvPr/>
        </p:nvSpPr>
        <p:spPr>
          <a:xfrm>
            <a:off x="8386618" y="6216287"/>
            <a:ext cx="3114022" cy="369332"/>
          </a:xfrm>
          <a:prstGeom prst="rect">
            <a:avLst/>
          </a:prstGeom>
          <a:noFill/>
        </p:spPr>
        <p:txBody>
          <a:bodyPr wrap="square">
            <a:spAutoFit/>
          </a:bodyPr>
          <a:lstStyle/>
          <a:p>
            <a:pPr algn="ctr"/>
            <a:r>
              <a:rPr lang="en-US" sz="1800" b="1" i="1" dirty="0">
                <a:solidFill>
                  <a:schemeClr val="accent4">
                    <a:lumMod val="75000"/>
                  </a:schemeClr>
                </a:solidFill>
              </a:rPr>
              <a:t>Interconnected networks </a:t>
            </a:r>
            <a:endParaRPr lang="fr-FR" dirty="0"/>
          </a:p>
        </p:txBody>
      </p:sp>
      <p:graphicFrame>
        <p:nvGraphicFramePr>
          <p:cNvPr id="14" name="Table 38">
            <a:extLst>
              <a:ext uri="{FF2B5EF4-FFF2-40B4-BE49-F238E27FC236}">
                <a16:creationId xmlns:a16="http://schemas.microsoft.com/office/drawing/2014/main" id="{88371BAF-93A4-476B-8569-0F0ED8DF87DB}"/>
              </a:ext>
            </a:extLst>
          </p:cNvPr>
          <p:cNvGraphicFramePr>
            <a:graphicFrameLocks noGrp="1"/>
          </p:cNvGraphicFramePr>
          <p:nvPr>
            <p:extLst>
              <p:ext uri="{D42A27DB-BD31-4B8C-83A1-F6EECF244321}">
                <p14:modId xmlns:p14="http://schemas.microsoft.com/office/powerpoint/2010/main" val="165998204"/>
              </p:ext>
            </p:extLst>
          </p:nvPr>
        </p:nvGraphicFramePr>
        <p:xfrm>
          <a:off x="1023389" y="2288903"/>
          <a:ext cx="4114800" cy="329184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160791391"/>
                    </a:ext>
                  </a:extLst>
                </a:gridCol>
                <a:gridCol w="457200">
                  <a:extLst>
                    <a:ext uri="{9D8B030D-6E8A-4147-A177-3AD203B41FA5}">
                      <a16:colId xmlns:a16="http://schemas.microsoft.com/office/drawing/2014/main" val="3580078151"/>
                    </a:ext>
                  </a:extLst>
                </a:gridCol>
                <a:gridCol w="457200">
                  <a:extLst>
                    <a:ext uri="{9D8B030D-6E8A-4147-A177-3AD203B41FA5}">
                      <a16:colId xmlns:a16="http://schemas.microsoft.com/office/drawing/2014/main" val="3040861133"/>
                    </a:ext>
                  </a:extLst>
                </a:gridCol>
                <a:gridCol w="457200">
                  <a:extLst>
                    <a:ext uri="{9D8B030D-6E8A-4147-A177-3AD203B41FA5}">
                      <a16:colId xmlns:a16="http://schemas.microsoft.com/office/drawing/2014/main" val="3750205406"/>
                    </a:ext>
                  </a:extLst>
                </a:gridCol>
                <a:gridCol w="457200">
                  <a:extLst>
                    <a:ext uri="{9D8B030D-6E8A-4147-A177-3AD203B41FA5}">
                      <a16:colId xmlns:a16="http://schemas.microsoft.com/office/drawing/2014/main" val="137373489"/>
                    </a:ext>
                  </a:extLst>
                </a:gridCol>
                <a:gridCol w="457200">
                  <a:extLst>
                    <a:ext uri="{9D8B030D-6E8A-4147-A177-3AD203B41FA5}">
                      <a16:colId xmlns:a16="http://schemas.microsoft.com/office/drawing/2014/main" val="3559658997"/>
                    </a:ext>
                  </a:extLst>
                </a:gridCol>
                <a:gridCol w="457200">
                  <a:extLst>
                    <a:ext uri="{9D8B030D-6E8A-4147-A177-3AD203B41FA5}">
                      <a16:colId xmlns:a16="http://schemas.microsoft.com/office/drawing/2014/main" val="654325955"/>
                    </a:ext>
                  </a:extLst>
                </a:gridCol>
                <a:gridCol w="457200">
                  <a:extLst>
                    <a:ext uri="{9D8B030D-6E8A-4147-A177-3AD203B41FA5}">
                      <a16:colId xmlns:a16="http://schemas.microsoft.com/office/drawing/2014/main" val="340643525"/>
                    </a:ext>
                  </a:extLst>
                </a:gridCol>
                <a:gridCol w="45720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A1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A2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A3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A4</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B1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B2</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B3</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B4</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A1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rgbClr val="0070C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A2</a:t>
                      </a:r>
                      <a:endParaRPr lang="fr-FR" b="1" dirty="0">
                        <a:solidFill>
                          <a:schemeClr val="accent4">
                            <a:lumMod val="60000"/>
                            <a:lumOff val="40000"/>
                          </a:schemeClr>
                        </a:solidFill>
                      </a:endParaRPr>
                    </a:p>
                  </a:txBody>
                  <a:tcPr>
                    <a:solidFill>
                      <a:schemeClr val="tx1"/>
                    </a:solidFill>
                  </a:tcPr>
                </a:tc>
                <a:tc>
                  <a:txBody>
                    <a:bodyPr/>
                    <a:lstStyle/>
                    <a:p>
                      <a:pPr algn="ctr"/>
                      <a:r>
                        <a:rPr lang="en-US" dirty="0"/>
                        <a:t>3</a:t>
                      </a:r>
                      <a:endParaRPr lang="fr-FR" dirty="0"/>
                    </a:p>
                  </a:txBody>
                  <a:tcPr>
                    <a:solidFill>
                      <a:srgbClr val="0070C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A3</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rgbClr val="0070C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70C0"/>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A4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B1</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rgbClr val="00B0F0"/>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B2</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rgbClr val="00B0F0"/>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B3</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F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B4</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rgbClr val="00B0F0"/>
                    </a:solidFill>
                  </a:tcPr>
                </a:tc>
                <a:tc>
                  <a:txBody>
                    <a:bodyPr/>
                    <a:lstStyle/>
                    <a:p>
                      <a:pPr algn="ctr"/>
                      <a:r>
                        <a:rPr lang="en-US" dirty="0"/>
                        <a:t>0</a:t>
                      </a:r>
                      <a:endParaRPr lang="fr-FR" dirty="0"/>
                    </a:p>
                  </a:txBody>
                  <a:tcPr>
                    <a:solidFill>
                      <a:srgbClr val="00B0F0"/>
                    </a:solidFill>
                  </a:tcPr>
                </a:tc>
                <a:tc>
                  <a:txBody>
                    <a:bodyPr/>
                    <a:lstStyle/>
                    <a:p>
                      <a:pPr algn="ctr"/>
                      <a:r>
                        <a:rPr lang="en-US" dirty="0"/>
                        <a:t>1</a:t>
                      </a:r>
                      <a:endParaRPr lang="fr-FR" dirty="0"/>
                    </a:p>
                  </a:txBody>
                  <a:tcPr>
                    <a:solidFill>
                      <a:srgbClr val="00B0F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sp>
        <p:nvSpPr>
          <p:cNvPr id="6" name="Rectangle 5">
            <a:extLst>
              <a:ext uri="{FF2B5EF4-FFF2-40B4-BE49-F238E27FC236}">
                <a16:creationId xmlns:a16="http://schemas.microsoft.com/office/drawing/2014/main" id="{BE580BC7-574B-4778-9EE6-50B5960D8EE0}"/>
              </a:ext>
            </a:extLst>
          </p:cNvPr>
          <p:cNvSpPr/>
          <p:nvPr/>
        </p:nvSpPr>
        <p:spPr>
          <a:xfrm>
            <a:off x="3315855" y="4147127"/>
            <a:ext cx="1822334" cy="14336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88C9DE45-3490-470F-999F-49E53010DE75}"/>
              </a:ext>
            </a:extLst>
          </p:cNvPr>
          <p:cNvSpPr/>
          <p:nvPr/>
        </p:nvSpPr>
        <p:spPr>
          <a:xfrm>
            <a:off x="3315855" y="2643716"/>
            <a:ext cx="1822334" cy="1433616"/>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a:extLst>
              <a:ext uri="{FF2B5EF4-FFF2-40B4-BE49-F238E27FC236}">
                <a16:creationId xmlns:a16="http://schemas.microsoft.com/office/drawing/2014/main" id="{8E1E8EA3-8497-4BE1-AE8B-E9FF77420A99}"/>
              </a:ext>
            </a:extLst>
          </p:cNvPr>
          <p:cNvSpPr txBox="1"/>
          <p:nvPr/>
        </p:nvSpPr>
        <p:spPr>
          <a:xfrm>
            <a:off x="5246255" y="3140364"/>
            <a:ext cx="2096654" cy="369332"/>
          </a:xfrm>
          <a:prstGeom prst="rect">
            <a:avLst/>
          </a:prstGeom>
          <a:noFill/>
        </p:spPr>
        <p:txBody>
          <a:bodyPr wrap="square" rtlCol="0">
            <a:spAutoFit/>
          </a:bodyPr>
          <a:lstStyle/>
          <a:p>
            <a:r>
              <a:rPr lang="en-US" b="1" dirty="0">
                <a:solidFill>
                  <a:srgbClr val="7030A0"/>
                </a:solidFill>
              </a:rPr>
              <a:t>Interlayer edges</a:t>
            </a:r>
            <a:endParaRPr lang="fr-FR" b="1" dirty="0">
              <a:solidFill>
                <a:srgbClr val="7030A0"/>
              </a:solidFill>
            </a:endParaRPr>
          </a:p>
        </p:txBody>
      </p:sp>
      <p:sp>
        <p:nvSpPr>
          <p:cNvPr id="20" name="TextBox 19">
            <a:extLst>
              <a:ext uri="{FF2B5EF4-FFF2-40B4-BE49-F238E27FC236}">
                <a16:creationId xmlns:a16="http://schemas.microsoft.com/office/drawing/2014/main" id="{877F7B11-1C56-468B-BFEC-F016B4B0999F}"/>
              </a:ext>
            </a:extLst>
          </p:cNvPr>
          <p:cNvSpPr txBox="1"/>
          <p:nvPr/>
        </p:nvSpPr>
        <p:spPr>
          <a:xfrm>
            <a:off x="5246255" y="4677777"/>
            <a:ext cx="2096654" cy="369332"/>
          </a:xfrm>
          <a:prstGeom prst="rect">
            <a:avLst/>
          </a:prstGeom>
          <a:noFill/>
        </p:spPr>
        <p:txBody>
          <a:bodyPr wrap="square" rtlCol="0">
            <a:spAutoFit/>
          </a:bodyPr>
          <a:lstStyle/>
          <a:p>
            <a:r>
              <a:rPr lang="en-US" b="1" dirty="0">
                <a:solidFill>
                  <a:srgbClr val="FF0000"/>
                </a:solidFill>
              </a:rPr>
              <a:t>Intralayer edges</a:t>
            </a:r>
            <a:endParaRPr lang="fr-FR" b="1" dirty="0">
              <a:solidFill>
                <a:srgbClr val="FF0000"/>
              </a:solidFill>
            </a:endParaRPr>
          </a:p>
        </p:txBody>
      </p:sp>
      <p:sp>
        <p:nvSpPr>
          <p:cNvPr id="21" name="TextBox 20">
            <a:extLst>
              <a:ext uri="{FF2B5EF4-FFF2-40B4-BE49-F238E27FC236}">
                <a16:creationId xmlns:a16="http://schemas.microsoft.com/office/drawing/2014/main" id="{994645F1-4B4E-422D-A180-309C1C0491FD}"/>
              </a:ext>
            </a:extLst>
          </p:cNvPr>
          <p:cNvSpPr txBox="1"/>
          <p:nvPr/>
        </p:nvSpPr>
        <p:spPr>
          <a:xfrm>
            <a:off x="1043055" y="5846955"/>
            <a:ext cx="4114800" cy="400110"/>
          </a:xfrm>
          <a:prstGeom prst="rect">
            <a:avLst/>
          </a:prstGeom>
          <a:noFill/>
        </p:spPr>
        <p:txBody>
          <a:bodyPr wrap="square" rtlCol="0">
            <a:spAutoFit/>
          </a:bodyPr>
          <a:lstStyle/>
          <a:p>
            <a:pPr algn="ctr"/>
            <a:r>
              <a:rPr lang="en-US" sz="2000" b="1" dirty="0"/>
              <a:t>Supra-adjacency matrix</a:t>
            </a:r>
            <a:endParaRPr lang="fr-FR" sz="2000" b="1" dirty="0"/>
          </a:p>
        </p:txBody>
      </p:sp>
      <p:sp>
        <p:nvSpPr>
          <p:cNvPr id="22" name="TextBox 21">
            <a:extLst>
              <a:ext uri="{FF2B5EF4-FFF2-40B4-BE49-F238E27FC236}">
                <a16:creationId xmlns:a16="http://schemas.microsoft.com/office/drawing/2014/main" id="{ADA82835-4467-4EDE-91CE-36E1C1875E83}"/>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13937799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C764B0E2-EDC2-46EA-B371-2F69A3311541}"/>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Multilayer networks </a:t>
            </a:r>
            <a:r>
              <a:rPr lang="en-US" sz="2000" dirty="0"/>
              <a:t>are a tool to represent multiple sets of interactions that depend on each other</a:t>
            </a:r>
            <a:endParaRPr lang="en-US" sz="2000" b="1" i="1" dirty="0">
              <a:solidFill>
                <a:schemeClr val="accent4">
                  <a:lumMod val="75000"/>
                </a:schemeClr>
              </a:solidFill>
            </a:endParaRPr>
          </a:p>
        </p:txBody>
      </p:sp>
      <p:graphicFrame>
        <p:nvGraphicFramePr>
          <p:cNvPr id="14" name="Table 38">
            <a:extLst>
              <a:ext uri="{FF2B5EF4-FFF2-40B4-BE49-F238E27FC236}">
                <a16:creationId xmlns:a16="http://schemas.microsoft.com/office/drawing/2014/main" id="{88371BAF-93A4-476B-8569-0F0ED8DF87DB}"/>
              </a:ext>
            </a:extLst>
          </p:cNvPr>
          <p:cNvGraphicFramePr>
            <a:graphicFrameLocks noGrp="1"/>
          </p:cNvGraphicFramePr>
          <p:nvPr>
            <p:extLst>
              <p:ext uri="{D42A27DB-BD31-4B8C-83A1-F6EECF244321}">
                <p14:modId xmlns:p14="http://schemas.microsoft.com/office/powerpoint/2010/main" val="1663413696"/>
              </p:ext>
            </p:extLst>
          </p:nvPr>
        </p:nvGraphicFramePr>
        <p:xfrm>
          <a:off x="1023389" y="2288903"/>
          <a:ext cx="4114800" cy="329184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160791391"/>
                    </a:ext>
                  </a:extLst>
                </a:gridCol>
                <a:gridCol w="457200">
                  <a:extLst>
                    <a:ext uri="{9D8B030D-6E8A-4147-A177-3AD203B41FA5}">
                      <a16:colId xmlns:a16="http://schemas.microsoft.com/office/drawing/2014/main" val="3580078151"/>
                    </a:ext>
                  </a:extLst>
                </a:gridCol>
                <a:gridCol w="457200">
                  <a:extLst>
                    <a:ext uri="{9D8B030D-6E8A-4147-A177-3AD203B41FA5}">
                      <a16:colId xmlns:a16="http://schemas.microsoft.com/office/drawing/2014/main" val="3040861133"/>
                    </a:ext>
                  </a:extLst>
                </a:gridCol>
                <a:gridCol w="457200">
                  <a:extLst>
                    <a:ext uri="{9D8B030D-6E8A-4147-A177-3AD203B41FA5}">
                      <a16:colId xmlns:a16="http://schemas.microsoft.com/office/drawing/2014/main" val="3750205406"/>
                    </a:ext>
                  </a:extLst>
                </a:gridCol>
                <a:gridCol w="457200">
                  <a:extLst>
                    <a:ext uri="{9D8B030D-6E8A-4147-A177-3AD203B41FA5}">
                      <a16:colId xmlns:a16="http://schemas.microsoft.com/office/drawing/2014/main" val="137373489"/>
                    </a:ext>
                  </a:extLst>
                </a:gridCol>
                <a:gridCol w="457200">
                  <a:extLst>
                    <a:ext uri="{9D8B030D-6E8A-4147-A177-3AD203B41FA5}">
                      <a16:colId xmlns:a16="http://schemas.microsoft.com/office/drawing/2014/main" val="3559658997"/>
                    </a:ext>
                  </a:extLst>
                </a:gridCol>
                <a:gridCol w="457200">
                  <a:extLst>
                    <a:ext uri="{9D8B030D-6E8A-4147-A177-3AD203B41FA5}">
                      <a16:colId xmlns:a16="http://schemas.microsoft.com/office/drawing/2014/main" val="654325955"/>
                    </a:ext>
                  </a:extLst>
                </a:gridCol>
                <a:gridCol w="457200">
                  <a:extLst>
                    <a:ext uri="{9D8B030D-6E8A-4147-A177-3AD203B41FA5}">
                      <a16:colId xmlns:a16="http://schemas.microsoft.com/office/drawing/2014/main" val="340643525"/>
                    </a:ext>
                  </a:extLst>
                </a:gridCol>
                <a:gridCol w="457200">
                  <a:extLst>
                    <a:ext uri="{9D8B030D-6E8A-4147-A177-3AD203B41FA5}">
                      <a16:colId xmlns:a16="http://schemas.microsoft.com/office/drawing/2014/main" val="985285625"/>
                    </a:ext>
                  </a:extLst>
                </a:gridCol>
              </a:tblGrid>
              <a:tr h="355600">
                <a:tc>
                  <a:txBody>
                    <a:bodyPr/>
                    <a:lstStyle/>
                    <a:p>
                      <a:pPr algn="ctr"/>
                      <a:endParaRPr lang="fr-FR" dirty="0"/>
                    </a:p>
                  </a:txBody>
                  <a:tcPr>
                    <a:solidFill>
                      <a:schemeClr val="bg1"/>
                    </a:solidFill>
                  </a:tcPr>
                </a:tc>
                <a:tc>
                  <a:txBody>
                    <a:bodyPr/>
                    <a:lstStyle/>
                    <a:p>
                      <a:pPr algn="ctr"/>
                      <a:r>
                        <a:rPr lang="en-US" dirty="0">
                          <a:solidFill>
                            <a:schemeClr val="accent4">
                              <a:lumMod val="60000"/>
                              <a:lumOff val="40000"/>
                            </a:schemeClr>
                          </a:solidFill>
                        </a:rPr>
                        <a:t>1A</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2A</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3A</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4A</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1B</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2B</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3B</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4B</a:t>
                      </a:r>
                    </a:p>
                  </a:txBody>
                  <a:tcPr>
                    <a:solidFill>
                      <a:schemeClr val="tx1"/>
                    </a:solidFill>
                  </a:tcPr>
                </a:tc>
                <a:extLst>
                  <a:ext uri="{0D108BD9-81ED-4DB2-BD59-A6C34878D82A}">
                    <a16:rowId xmlns:a16="http://schemas.microsoft.com/office/drawing/2014/main" val="3337210578"/>
                  </a:ext>
                </a:extLst>
              </a:tr>
              <a:tr h="355600">
                <a:tc>
                  <a:txBody>
                    <a:bodyPr/>
                    <a:lstStyle/>
                    <a:p>
                      <a:pPr algn="ctr"/>
                      <a:r>
                        <a:rPr lang="en-US" b="1" dirty="0">
                          <a:solidFill>
                            <a:schemeClr val="accent4">
                              <a:lumMod val="60000"/>
                              <a:lumOff val="40000"/>
                            </a:schemeClr>
                          </a:solidFill>
                        </a:rPr>
                        <a:t>1A</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3</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rgbClr val="0070C0"/>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113491038"/>
                  </a:ext>
                </a:extLst>
              </a:tr>
              <a:tr h="355600">
                <a:tc>
                  <a:txBody>
                    <a:bodyPr/>
                    <a:lstStyle/>
                    <a:p>
                      <a:pPr algn="ctr"/>
                      <a:r>
                        <a:rPr lang="en-US" b="1" dirty="0">
                          <a:solidFill>
                            <a:schemeClr val="accent4">
                              <a:lumMod val="60000"/>
                              <a:lumOff val="40000"/>
                            </a:schemeClr>
                          </a:solidFill>
                        </a:rPr>
                        <a:t>2A</a:t>
                      </a:r>
                      <a:endParaRPr lang="fr-FR" b="1" dirty="0">
                        <a:solidFill>
                          <a:schemeClr val="accent4">
                            <a:lumMod val="60000"/>
                            <a:lumOff val="40000"/>
                          </a:schemeClr>
                        </a:solidFill>
                      </a:endParaRPr>
                    </a:p>
                  </a:txBody>
                  <a:tcPr>
                    <a:solidFill>
                      <a:schemeClr val="tx1"/>
                    </a:solidFill>
                  </a:tcPr>
                </a:tc>
                <a:tc>
                  <a:txBody>
                    <a:bodyPr/>
                    <a:lstStyle/>
                    <a:p>
                      <a:pPr algn="ctr"/>
                      <a:r>
                        <a:rPr lang="en-US" dirty="0"/>
                        <a:t>3</a:t>
                      </a:r>
                      <a:endParaRPr lang="fr-FR" dirty="0"/>
                    </a:p>
                  </a:txBody>
                  <a:tcPr>
                    <a:solidFill>
                      <a:srgbClr val="0070C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852759760"/>
                  </a:ext>
                </a:extLst>
              </a:tr>
              <a:tr h="355600">
                <a:tc>
                  <a:txBody>
                    <a:bodyPr/>
                    <a:lstStyle/>
                    <a:p>
                      <a:pPr algn="ctr"/>
                      <a:r>
                        <a:rPr lang="en-US" b="1" dirty="0">
                          <a:solidFill>
                            <a:schemeClr val="accent4">
                              <a:lumMod val="60000"/>
                              <a:lumOff val="40000"/>
                            </a:schemeClr>
                          </a:solidFill>
                        </a:rPr>
                        <a:t>3A</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rgbClr val="0070C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chemeClr val="bg1">
                        <a:lumMod val="95000"/>
                      </a:schemeClr>
                    </a:solidFill>
                  </a:tcPr>
                </a:tc>
                <a:extLst>
                  <a:ext uri="{0D108BD9-81ED-4DB2-BD59-A6C34878D82A}">
                    <a16:rowId xmlns:a16="http://schemas.microsoft.com/office/drawing/2014/main" val="2492037244"/>
                  </a:ext>
                </a:extLst>
              </a:tr>
              <a:tr h="355600">
                <a:tc>
                  <a:txBody>
                    <a:bodyPr/>
                    <a:lstStyle/>
                    <a:p>
                      <a:pPr algn="ctr"/>
                      <a:r>
                        <a:rPr lang="en-US" b="1" dirty="0">
                          <a:solidFill>
                            <a:schemeClr val="accent4">
                              <a:lumMod val="60000"/>
                              <a:lumOff val="40000"/>
                            </a:schemeClr>
                          </a:solidFill>
                        </a:rPr>
                        <a:t>4A</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1</a:t>
                      </a:r>
                      <a:endParaRPr lang="fr-FR" dirty="0"/>
                    </a:p>
                  </a:txBody>
                  <a:tcPr>
                    <a:solidFill>
                      <a:srgbClr val="0070C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tx1">
                        <a:lumMod val="50000"/>
                        <a:lumOff val="50000"/>
                      </a:schemeClr>
                    </a:solidFill>
                  </a:tcPr>
                </a:tc>
                <a:extLst>
                  <a:ext uri="{0D108BD9-81ED-4DB2-BD59-A6C34878D82A}">
                    <a16:rowId xmlns:a16="http://schemas.microsoft.com/office/drawing/2014/main" val="3594548446"/>
                  </a:ext>
                </a:extLst>
              </a:tr>
              <a:tr h="355600">
                <a:tc>
                  <a:txBody>
                    <a:bodyPr/>
                    <a:lstStyle/>
                    <a:p>
                      <a:pPr algn="ctr"/>
                      <a:r>
                        <a:rPr lang="en-US" b="1" dirty="0">
                          <a:solidFill>
                            <a:schemeClr val="accent4">
                              <a:lumMod val="60000"/>
                              <a:lumOff val="40000"/>
                            </a:schemeClr>
                          </a:solidFill>
                        </a:rPr>
                        <a:t>1B</a:t>
                      </a:r>
                      <a:endParaRPr lang="fr-FR" b="1" dirty="0">
                        <a:solidFill>
                          <a:schemeClr val="accent4">
                            <a:lumMod val="60000"/>
                            <a:lumOff val="40000"/>
                          </a:schemeClr>
                        </a:solidFill>
                      </a:endParaRPr>
                    </a:p>
                  </a:txBody>
                  <a:tcPr>
                    <a:solidFill>
                      <a:schemeClr val="tx1"/>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rgbClr val="00B0F0"/>
                    </a:solidFill>
                  </a:tcPr>
                </a:tc>
                <a:extLst>
                  <a:ext uri="{0D108BD9-81ED-4DB2-BD59-A6C34878D82A}">
                    <a16:rowId xmlns:a16="http://schemas.microsoft.com/office/drawing/2014/main" val="248068657"/>
                  </a:ext>
                </a:extLst>
              </a:tr>
              <a:tr h="355600">
                <a:tc>
                  <a:txBody>
                    <a:bodyPr/>
                    <a:lstStyle/>
                    <a:p>
                      <a:pPr algn="ctr"/>
                      <a:r>
                        <a:rPr lang="en-US" b="1" dirty="0">
                          <a:solidFill>
                            <a:schemeClr val="accent4">
                              <a:lumMod val="60000"/>
                              <a:lumOff val="40000"/>
                            </a:schemeClr>
                          </a:solidFill>
                        </a:rPr>
                        <a:t>2B</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rgbClr val="00B0F0"/>
                    </a:solidFill>
                  </a:tcPr>
                </a:tc>
                <a:extLst>
                  <a:ext uri="{0D108BD9-81ED-4DB2-BD59-A6C34878D82A}">
                    <a16:rowId xmlns:a16="http://schemas.microsoft.com/office/drawing/2014/main" val="1858898233"/>
                  </a:ext>
                </a:extLst>
              </a:tr>
              <a:tr h="355600">
                <a:tc>
                  <a:txBody>
                    <a:bodyPr/>
                    <a:lstStyle/>
                    <a:p>
                      <a:pPr algn="ctr"/>
                      <a:r>
                        <a:rPr lang="en-US" b="1" dirty="0">
                          <a:solidFill>
                            <a:schemeClr val="accent4">
                              <a:lumMod val="60000"/>
                              <a:lumOff val="40000"/>
                            </a:schemeClr>
                          </a:solidFill>
                        </a:rPr>
                        <a:t>3B</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2</a:t>
                      </a:r>
                      <a:endParaRPr lang="fr-FR" dirty="0"/>
                    </a:p>
                  </a:txBody>
                  <a:tcPr>
                    <a:solidFill>
                      <a:srgbClr val="00B0F0"/>
                    </a:solidFill>
                  </a:tcPr>
                </a:tc>
                <a:tc>
                  <a:txBody>
                    <a:bodyPr/>
                    <a:lstStyle/>
                    <a:p>
                      <a:pPr algn="ctr"/>
                      <a:r>
                        <a:rPr lang="en-US" dirty="0"/>
                        <a:t>2</a:t>
                      </a:r>
                      <a:endParaRPr lang="fr-FR" dirty="0"/>
                    </a:p>
                  </a:txBody>
                  <a:tcPr>
                    <a:solidFill>
                      <a:srgbClr val="00B0F0"/>
                    </a:solidFill>
                  </a:tcPr>
                </a:tc>
                <a:tc>
                  <a:txBody>
                    <a:bodyPr/>
                    <a:lstStyle/>
                    <a:p>
                      <a:pPr algn="ctr"/>
                      <a:r>
                        <a:rPr lang="en-US" dirty="0"/>
                        <a:t>0</a:t>
                      </a:r>
                      <a:endParaRPr lang="fr-FR" dirty="0"/>
                    </a:p>
                  </a:txBody>
                  <a:tcPr>
                    <a:solidFill>
                      <a:schemeClr val="bg1">
                        <a:lumMod val="50000"/>
                      </a:schemeClr>
                    </a:solidFill>
                  </a:tcPr>
                </a:tc>
                <a:tc>
                  <a:txBody>
                    <a:bodyPr/>
                    <a:lstStyle/>
                    <a:p>
                      <a:pPr algn="ctr"/>
                      <a:r>
                        <a:rPr lang="en-US" dirty="0"/>
                        <a:t>1</a:t>
                      </a:r>
                      <a:endParaRPr lang="fr-FR" dirty="0"/>
                    </a:p>
                  </a:txBody>
                  <a:tcPr>
                    <a:solidFill>
                      <a:srgbClr val="00B0F0"/>
                    </a:solidFill>
                  </a:tcPr>
                </a:tc>
                <a:extLst>
                  <a:ext uri="{0D108BD9-81ED-4DB2-BD59-A6C34878D82A}">
                    <a16:rowId xmlns:a16="http://schemas.microsoft.com/office/drawing/2014/main" val="1993533395"/>
                  </a:ext>
                </a:extLst>
              </a:tr>
              <a:tr h="355600">
                <a:tc>
                  <a:txBody>
                    <a:bodyPr/>
                    <a:lstStyle/>
                    <a:p>
                      <a:pPr algn="ctr"/>
                      <a:r>
                        <a:rPr lang="en-US" b="1" dirty="0">
                          <a:solidFill>
                            <a:schemeClr val="accent4">
                              <a:lumMod val="60000"/>
                              <a:lumOff val="40000"/>
                            </a:schemeClr>
                          </a:solidFill>
                        </a:rPr>
                        <a:t>4B</a:t>
                      </a:r>
                      <a:endParaRPr lang="fr-FR" b="1" dirty="0">
                        <a:solidFill>
                          <a:schemeClr val="accent4">
                            <a:lumMod val="60000"/>
                            <a:lumOff val="40000"/>
                          </a:schemeClr>
                        </a:solidFill>
                      </a:endParaRPr>
                    </a:p>
                  </a:txBody>
                  <a:tcPr>
                    <a:solidFill>
                      <a:schemeClr val="tx1"/>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0</a:t>
                      </a:r>
                      <a:endParaRPr lang="fr-FR" dirty="0"/>
                    </a:p>
                  </a:txBody>
                  <a:tcPr>
                    <a:solidFill>
                      <a:schemeClr val="bg1">
                        <a:lumMod val="95000"/>
                      </a:schemeClr>
                    </a:solidFill>
                  </a:tcPr>
                </a:tc>
                <a:tc>
                  <a:txBody>
                    <a:bodyPr/>
                    <a:lstStyle/>
                    <a:p>
                      <a:pPr algn="ctr"/>
                      <a:r>
                        <a:rPr lang="en-US" dirty="0"/>
                        <a:t>1</a:t>
                      </a:r>
                      <a:endParaRPr lang="fr-FR" dirty="0"/>
                    </a:p>
                  </a:txBody>
                  <a:tcPr>
                    <a:solidFill>
                      <a:schemeClr val="tx1">
                        <a:lumMod val="50000"/>
                        <a:lumOff val="50000"/>
                      </a:schemeClr>
                    </a:solidFill>
                  </a:tcPr>
                </a:tc>
                <a:tc>
                  <a:txBody>
                    <a:bodyPr/>
                    <a:lstStyle/>
                    <a:p>
                      <a:pPr algn="ctr"/>
                      <a:r>
                        <a:rPr lang="en-US" dirty="0"/>
                        <a:t>0</a:t>
                      </a:r>
                      <a:endParaRPr lang="fr-FR" dirty="0"/>
                    </a:p>
                  </a:txBody>
                  <a:tcPr>
                    <a:solidFill>
                      <a:srgbClr val="00B0F0"/>
                    </a:solidFill>
                  </a:tcPr>
                </a:tc>
                <a:tc>
                  <a:txBody>
                    <a:bodyPr/>
                    <a:lstStyle/>
                    <a:p>
                      <a:pPr algn="ctr"/>
                      <a:r>
                        <a:rPr lang="en-US" dirty="0"/>
                        <a:t>0</a:t>
                      </a:r>
                      <a:endParaRPr lang="fr-FR" dirty="0"/>
                    </a:p>
                  </a:txBody>
                  <a:tcPr>
                    <a:solidFill>
                      <a:srgbClr val="00B0F0"/>
                    </a:solidFill>
                  </a:tcPr>
                </a:tc>
                <a:tc>
                  <a:txBody>
                    <a:bodyPr/>
                    <a:lstStyle/>
                    <a:p>
                      <a:pPr algn="ctr"/>
                      <a:r>
                        <a:rPr lang="en-US" dirty="0"/>
                        <a:t>1</a:t>
                      </a:r>
                      <a:endParaRPr lang="fr-FR" dirty="0"/>
                    </a:p>
                  </a:txBody>
                  <a:tcPr>
                    <a:solidFill>
                      <a:srgbClr val="00B0F0"/>
                    </a:solidFill>
                  </a:tcPr>
                </a:tc>
                <a:tc>
                  <a:txBody>
                    <a:bodyPr/>
                    <a:lstStyle/>
                    <a:p>
                      <a:pPr algn="ctr"/>
                      <a:r>
                        <a:rPr lang="en-US" dirty="0"/>
                        <a:t>0</a:t>
                      </a:r>
                      <a:endParaRPr lang="fr-FR" dirty="0"/>
                    </a:p>
                  </a:txBody>
                  <a:tcPr>
                    <a:solidFill>
                      <a:schemeClr val="bg1">
                        <a:lumMod val="50000"/>
                      </a:schemeClr>
                    </a:solidFill>
                  </a:tcPr>
                </a:tc>
                <a:extLst>
                  <a:ext uri="{0D108BD9-81ED-4DB2-BD59-A6C34878D82A}">
                    <a16:rowId xmlns:a16="http://schemas.microsoft.com/office/drawing/2014/main" val="3647899706"/>
                  </a:ext>
                </a:extLst>
              </a:tr>
            </a:tbl>
          </a:graphicData>
        </a:graphic>
      </p:graphicFrame>
      <p:sp>
        <p:nvSpPr>
          <p:cNvPr id="6" name="Rectangle 5">
            <a:extLst>
              <a:ext uri="{FF2B5EF4-FFF2-40B4-BE49-F238E27FC236}">
                <a16:creationId xmlns:a16="http://schemas.microsoft.com/office/drawing/2014/main" id="{BE580BC7-574B-4778-9EE6-50B5960D8EE0}"/>
              </a:ext>
            </a:extLst>
          </p:cNvPr>
          <p:cNvSpPr/>
          <p:nvPr/>
        </p:nvSpPr>
        <p:spPr>
          <a:xfrm>
            <a:off x="3315855" y="4147127"/>
            <a:ext cx="1822334" cy="14336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88C9DE45-3490-470F-999F-49E53010DE75}"/>
              </a:ext>
            </a:extLst>
          </p:cNvPr>
          <p:cNvSpPr/>
          <p:nvPr/>
        </p:nvSpPr>
        <p:spPr>
          <a:xfrm>
            <a:off x="3315855" y="2643716"/>
            <a:ext cx="1822334" cy="1433616"/>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a:extLst>
              <a:ext uri="{FF2B5EF4-FFF2-40B4-BE49-F238E27FC236}">
                <a16:creationId xmlns:a16="http://schemas.microsoft.com/office/drawing/2014/main" id="{8E1E8EA3-8497-4BE1-AE8B-E9FF77420A99}"/>
              </a:ext>
            </a:extLst>
          </p:cNvPr>
          <p:cNvSpPr txBox="1"/>
          <p:nvPr/>
        </p:nvSpPr>
        <p:spPr>
          <a:xfrm>
            <a:off x="5246255" y="3140364"/>
            <a:ext cx="2096654" cy="369332"/>
          </a:xfrm>
          <a:prstGeom prst="rect">
            <a:avLst/>
          </a:prstGeom>
          <a:noFill/>
        </p:spPr>
        <p:txBody>
          <a:bodyPr wrap="square" rtlCol="0">
            <a:spAutoFit/>
          </a:bodyPr>
          <a:lstStyle/>
          <a:p>
            <a:r>
              <a:rPr lang="en-US" b="1" dirty="0">
                <a:solidFill>
                  <a:srgbClr val="7030A0"/>
                </a:solidFill>
              </a:rPr>
              <a:t>Interlayer edges</a:t>
            </a:r>
            <a:endParaRPr lang="fr-FR" b="1" dirty="0">
              <a:solidFill>
                <a:srgbClr val="7030A0"/>
              </a:solidFill>
            </a:endParaRPr>
          </a:p>
        </p:txBody>
      </p:sp>
      <p:sp>
        <p:nvSpPr>
          <p:cNvPr id="20" name="TextBox 19">
            <a:extLst>
              <a:ext uri="{FF2B5EF4-FFF2-40B4-BE49-F238E27FC236}">
                <a16:creationId xmlns:a16="http://schemas.microsoft.com/office/drawing/2014/main" id="{877F7B11-1C56-468B-BFEC-F016B4B0999F}"/>
              </a:ext>
            </a:extLst>
          </p:cNvPr>
          <p:cNvSpPr txBox="1"/>
          <p:nvPr/>
        </p:nvSpPr>
        <p:spPr>
          <a:xfrm>
            <a:off x="5246255" y="4677777"/>
            <a:ext cx="2096654" cy="369332"/>
          </a:xfrm>
          <a:prstGeom prst="rect">
            <a:avLst/>
          </a:prstGeom>
          <a:noFill/>
        </p:spPr>
        <p:txBody>
          <a:bodyPr wrap="square" rtlCol="0">
            <a:spAutoFit/>
          </a:bodyPr>
          <a:lstStyle/>
          <a:p>
            <a:r>
              <a:rPr lang="en-US" b="1" dirty="0">
                <a:solidFill>
                  <a:srgbClr val="FF0000"/>
                </a:solidFill>
              </a:rPr>
              <a:t>Intralayer edges</a:t>
            </a:r>
            <a:endParaRPr lang="fr-FR" b="1" dirty="0">
              <a:solidFill>
                <a:srgbClr val="FF0000"/>
              </a:solidFill>
            </a:endParaRPr>
          </a:p>
        </p:txBody>
      </p:sp>
      <p:sp>
        <p:nvSpPr>
          <p:cNvPr id="21" name="TextBox 20">
            <a:extLst>
              <a:ext uri="{FF2B5EF4-FFF2-40B4-BE49-F238E27FC236}">
                <a16:creationId xmlns:a16="http://schemas.microsoft.com/office/drawing/2014/main" id="{994645F1-4B4E-422D-A180-309C1C0491FD}"/>
              </a:ext>
            </a:extLst>
          </p:cNvPr>
          <p:cNvSpPr txBox="1"/>
          <p:nvPr/>
        </p:nvSpPr>
        <p:spPr>
          <a:xfrm>
            <a:off x="1043055" y="5846955"/>
            <a:ext cx="4114800" cy="707886"/>
          </a:xfrm>
          <a:prstGeom prst="rect">
            <a:avLst/>
          </a:prstGeom>
          <a:noFill/>
        </p:spPr>
        <p:txBody>
          <a:bodyPr wrap="square" rtlCol="0">
            <a:spAutoFit/>
          </a:bodyPr>
          <a:lstStyle/>
          <a:p>
            <a:pPr algn="ctr"/>
            <a:r>
              <a:rPr lang="en-US" sz="2000" b="1" dirty="0"/>
              <a:t>Supra-adjacency matrix</a:t>
            </a:r>
          </a:p>
          <a:p>
            <a:pPr algn="ctr"/>
            <a:r>
              <a:rPr lang="en-US" sz="2000" b="1" i="1" dirty="0">
                <a:solidFill>
                  <a:schemeClr val="accent4">
                    <a:lumMod val="75000"/>
                  </a:schemeClr>
                </a:solidFill>
              </a:rPr>
              <a:t>Multiplex network</a:t>
            </a:r>
            <a:endParaRPr lang="fr-FR" sz="2000" b="1" i="1" dirty="0">
              <a:solidFill>
                <a:schemeClr val="accent4">
                  <a:lumMod val="75000"/>
                </a:schemeClr>
              </a:solidFill>
            </a:endParaRPr>
          </a:p>
        </p:txBody>
      </p:sp>
      <p:pic>
        <p:nvPicPr>
          <p:cNvPr id="16" name="Picture 15">
            <a:extLst>
              <a:ext uri="{FF2B5EF4-FFF2-40B4-BE49-F238E27FC236}">
                <a16:creationId xmlns:a16="http://schemas.microsoft.com/office/drawing/2014/main" id="{28368031-1664-4B97-BABA-D86A07088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024" y="2627333"/>
            <a:ext cx="3507217" cy="3039588"/>
          </a:xfrm>
          <a:prstGeom prst="rect">
            <a:avLst/>
          </a:prstGeom>
        </p:spPr>
      </p:pic>
      <p:sp>
        <p:nvSpPr>
          <p:cNvPr id="17" name="TextBox 16">
            <a:extLst>
              <a:ext uri="{FF2B5EF4-FFF2-40B4-BE49-F238E27FC236}">
                <a16:creationId xmlns:a16="http://schemas.microsoft.com/office/drawing/2014/main" id="{89D9CE99-5FCF-4E5C-B4A5-055D164EE80B}"/>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2030161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Bipartite networks </a:t>
            </a:r>
            <a:r>
              <a:rPr lang="en-US" sz="2000" dirty="0"/>
              <a:t>are a tool to represent interactions between different types of node</a:t>
            </a:r>
            <a:endParaRPr lang="en-US" sz="2000" b="1" i="1" dirty="0">
              <a:solidFill>
                <a:schemeClr val="accent4">
                  <a:lumMod val="75000"/>
                </a:schemeClr>
              </a:solidFill>
            </a:endParaRPr>
          </a:p>
        </p:txBody>
      </p:sp>
      <p:pic>
        <p:nvPicPr>
          <p:cNvPr id="6" name="Picture 5">
            <a:extLst>
              <a:ext uri="{FF2B5EF4-FFF2-40B4-BE49-F238E27FC236}">
                <a16:creationId xmlns:a16="http://schemas.microsoft.com/office/drawing/2014/main" id="{FB3E90C2-973F-43D4-9322-E0DF09855426}"/>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77587" y="2694322"/>
            <a:ext cx="709685" cy="786491"/>
          </a:xfrm>
          <a:prstGeom prst="rect">
            <a:avLst/>
          </a:prstGeom>
        </p:spPr>
      </p:pic>
      <p:pic>
        <p:nvPicPr>
          <p:cNvPr id="7" name="Picture 6">
            <a:extLst>
              <a:ext uri="{FF2B5EF4-FFF2-40B4-BE49-F238E27FC236}">
                <a16:creationId xmlns:a16="http://schemas.microsoft.com/office/drawing/2014/main" id="{CBEBB817-DA73-484B-9670-3A2A32616159}"/>
              </a:ext>
            </a:extLst>
          </p:cNvPr>
          <p:cNvPicPr>
            <a:picLocks noChangeAspect="1"/>
          </p:cNvPicPr>
          <p:nvPr/>
        </p:nvPicPr>
        <p:blipFill rotWithShape="1">
          <a:blip r:embed="rId4">
            <a:extLst>
              <a:ext uri="{28A0092B-C50C-407E-A947-70E740481C1C}">
                <a14:useLocalDpi xmlns:a14="http://schemas.microsoft.com/office/drawing/2010/main" val="0"/>
              </a:ext>
            </a:extLst>
          </a:blip>
          <a:srcRect t="-1" b="1159"/>
          <a:stretch/>
        </p:blipFill>
        <p:spPr>
          <a:xfrm>
            <a:off x="944702" y="4487381"/>
            <a:ext cx="1109845" cy="821867"/>
          </a:xfrm>
          <a:prstGeom prst="rect">
            <a:avLst/>
          </a:prstGeom>
        </p:spPr>
      </p:pic>
      <p:pic>
        <p:nvPicPr>
          <p:cNvPr id="8" name="Picture 7">
            <a:extLst>
              <a:ext uri="{FF2B5EF4-FFF2-40B4-BE49-F238E27FC236}">
                <a16:creationId xmlns:a16="http://schemas.microsoft.com/office/drawing/2014/main" id="{2C4A34E6-1425-404F-883C-59B77BA8FCC2}"/>
              </a:ext>
            </a:extLst>
          </p:cNvPr>
          <p:cNvPicPr>
            <a:picLocks noChangeAspect="1"/>
          </p:cNvPicPr>
          <p:nvPr/>
        </p:nvPicPr>
        <p:blipFill rotWithShape="1">
          <a:blip r:embed="rId4">
            <a:extLst>
              <a:ext uri="{28A0092B-C50C-407E-A947-70E740481C1C}">
                <a14:useLocalDpi xmlns:a14="http://schemas.microsoft.com/office/drawing/2010/main" val="0"/>
              </a:ext>
            </a:extLst>
          </a:blip>
          <a:srcRect t="-1" b="1159"/>
          <a:stretch/>
        </p:blipFill>
        <p:spPr>
          <a:xfrm>
            <a:off x="2417902" y="4487381"/>
            <a:ext cx="1109845" cy="821867"/>
          </a:xfrm>
          <a:prstGeom prst="rect">
            <a:avLst/>
          </a:prstGeom>
        </p:spPr>
      </p:pic>
      <p:pic>
        <p:nvPicPr>
          <p:cNvPr id="9" name="Picture 8">
            <a:extLst>
              <a:ext uri="{FF2B5EF4-FFF2-40B4-BE49-F238E27FC236}">
                <a16:creationId xmlns:a16="http://schemas.microsoft.com/office/drawing/2014/main" id="{B8518239-5B85-4889-A327-9A81AD2548DC}"/>
              </a:ext>
            </a:extLst>
          </p:cNvPr>
          <p:cNvPicPr>
            <a:picLocks noChangeAspect="1"/>
          </p:cNvPicPr>
          <p:nvPr/>
        </p:nvPicPr>
        <p:blipFill rotWithShape="1">
          <a:blip r:embed="rId4">
            <a:extLst>
              <a:ext uri="{28A0092B-C50C-407E-A947-70E740481C1C}">
                <a14:useLocalDpi xmlns:a14="http://schemas.microsoft.com/office/drawing/2010/main" val="0"/>
              </a:ext>
            </a:extLst>
          </a:blip>
          <a:srcRect t="-1" b="1159"/>
          <a:stretch/>
        </p:blipFill>
        <p:spPr>
          <a:xfrm>
            <a:off x="4011076" y="4487380"/>
            <a:ext cx="1109845" cy="821867"/>
          </a:xfrm>
          <a:prstGeom prst="rect">
            <a:avLst/>
          </a:prstGeom>
        </p:spPr>
      </p:pic>
      <p:pic>
        <p:nvPicPr>
          <p:cNvPr id="10" name="Picture 9">
            <a:extLst>
              <a:ext uri="{FF2B5EF4-FFF2-40B4-BE49-F238E27FC236}">
                <a16:creationId xmlns:a16="http://schemas.microsoft.com/office/drawing/2014/main" id="{C66AC6AF-CB0D-4B6E-82FB-21B3DAC1ADA9}"/>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70496" y="2694321"/>
            <a:ext cx="709685" cy="786491"/>
          </a:xfrm>
          <a:prstGeom prst="rect">
            <a:avLst/>
          </a:prstGeom>
        </p:spPr>
      </p:pic>
      <p:pic>
        <p:nvPicPr>
          <p:cNvPr id="11" name="Picture 10">
            <a:extLst>
              <a:ext uri="{FF2B5EF4-FFF2-40B4-BE49-F238E27FC236}">
                <a16:creationId xmlns:a16="http://schemas.microsoft.com/office/drawing/2014/main" id="{841A8ED7-5788-4233-8EC7-3FC0D8295C4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63405" y="2694321"/>
            <a:ext cx="709685" cy="786491"/>
          </a:xfrm>
          <a:prstGeom prst="rect">
            <a:avLst/>
          </a:prstGeom>
        </p:spPr>
      </p:pic>
      <p:pic>
        <p:nvPicPr>
          <p:cNvPr id="12" name="Picture 11">
            <a:extLst>
              <a:ext uri="{FF2B5EF4-FFF2-40B4-BE49-F238E27FC236}">
                <a16:creationId xmlns:a16="http://schemas.microsoft.com/office/drawing/2014/main" id="{B25715B7-0D7B-40B8-A993-1B61310B2568}"/>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56314" y="2694320"/>
            <a:ext cx="709685" cy="786491"/>
          </a:xfrm>
          <a:prstGeom prst="rect">
            <a:avLst/>
          </a:prstGeom>
        </p:spPr>
      </p:pic>
      <p:pic>
        <p:nvPicPr>
          <p:cNvPr id="13" name="Picture 12">
            <a:extLst>
              <a:ext uri="{FF2B5EF4-FFF2-40B4-BE49-F238E27FC236}">
                <a16:creationId xmlns:a16="http://schemas.microsoft.com/office/drawing/2014/main" id="{B8867B80-54D0-4BE8-B595-C8E78D79D8D7}"/>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12299" y="2694631"/>
            <a:ext cx="709685" cy="786491"/>
          </a:xfrm>
          <a:prstGeom prst="rect">
            <a:avLst/>
          </a:prstGeom>
        </p:spPr>
      </p:pic>
      <p:cxnSp>
        <p:nvCxnSpPr>
          <p:cNvPr id="14" name="Straight Connector 13">
            <a:extLst>
              <a:ext uri="{FF2B5EF4-FFF2-40B4-BE49-F238E27FC236}">
                <a16:creationId xmlns:a16="http://schemas.microsoft.com/office/drawing/2014/main" id="{DCB64778-C1CF-4D62-8F93-020DBBC10CDE}"/>
              </a:ext>
            </a:extLst>
          </p:cNvPr>
          <p:cNvCxnSpPr>
            <a:cxnSpLocks/>
            <a:endCxn id="7" idx="0"/>
          </p:cNvCxnSpPr>
          <p:nvPr/>
        </p:nvCxnSpPr>
        <p:spPr>
          <a:xfrm>
            <a:off x="1278693" y="3556002"/>
            <a:ext cx="220932" cy="931379"/>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9BDE939-4916-4E86-872A-65E6CA2336D1}"/>
              </a:ext>
            </a:extLst>
          </p:cNvPr>
          <p:cNvCxnSpPr>
            <a:cxnSpLocks/>
            <a:endCxn id="7" idx="0"/>
          </p:cNvCxnSpPr>
          <p:nvPr/>
        </p:nvCxnSpPr>
        <p:spPr>
          <a:xfrm flipH="1">
            <a:off x="1499625" y="3556002"/>
            <a:ext cx="554922" cy="931379"/>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2B657AD-5047-4C48-83C6-B8C530E47EF9}"/>
              </a:ext>
            </a:extLst>
          </p:cNvPr>
          <p:cNvCxnSpPr>
            <a:cxnSpLocks/>
            <a:endCxn id="8" idx="0"/>
          </p:cNvCxnSpPr>
          <p:nvPr/>
        </p:nvCxnSpPr>
        <p:spPr>
          <a:xfrm>
            <a:off x="2275479" y="3556001"/>
            <a:ext cx="697346"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0C359F-A4E0-4633-BEF1-E673A3A4D7F5}"/>
              </a:ext>
            </a:extLst>
          </p:cNvPr>
          <p:cNvCxnSpPr>
            <a:cxnSpLocks/>
            <a:endCxn id="8" idx="0"/>
          </p:cNvCxnSpPr>
          <p:nvPr/>
        </p:nvCxnSpPr>
        <p:spPr>
          <a:xfrm flipH="1">
            <a:off x="2972825" y="3556001"/>
            <a:ext cx="220932"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877F072-B0A4-4710-9002-CA1D049E0EEC}"/>
              </a:ext>
            </a:extLst>
          </p:cNvPr>
          <p:cNvCxnSpPr>
            <a:cxnSpLocks/>
            <a:endCxn id="8" idx="0"/>
          </p:cNvCxnSpPr>
          <p:nvPr/>
        </p:nvCxnSpPr>
        <p:spPr>
          <a:xfrm flipH="1">
            <a:off x="2972825" y="3556001"/>
            <a:ext cx="1038252"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D46236-FF90-40B5-B2DC-18892E9036F4}"/>
              </a:ext>
            </a:extLst>
          </p:cNvPr>
          <p:cNvCxnSpPr>
            <a:cxnSpLocks/>
            <a:endCxn id="9" idx="0"/>
          </p:cNvCxnSpPr>
          <p:nvPr/>
        </p:nvCxnSpPr>
        <p:spPr>
          <a:xfrm flipH="1">
            <a:off x="4565999" y="3556000"/>
            <a:ext cx="393928"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35A9080-BEA8-466D-9975-003BCAEB4C69}"/>
              </a:ext>
            </a:extLst>
          </p:cNvPr>
          <p:cNvSpPr txBox="1"/>
          <p:nvPr/>
        </p:nvSpPr>
        <p:spPr>
          <a:xfrm>
            <a:off x="1050796" y="2071718"/>
            <a:ext cx="4643423" cy="461665"/>
          </a:xfrm>
          <a:prstGeom prst="rect">
            <a:avLst/>
          </a:prstGeom>
          <a:noFill/>
        </p:spPr>
        <p:txBody>
          <a:bodyPr wrap="square">
            <a:spAutoFit/>
          </a:bodyPr>
          <a:lstStyle/>
          <a:p>
            <a:pPr algn="ctr"/>
            <a:r>
              <a:rPr lang="fr-FR" sz="2400" i="1" dirty="0"/>
              <a:t>Resource use networks</a:t>
            </a:r>
          </a:p>
        </p:txBody>
      </p:sp>
      <p:sp>
        <p:nvSpPr>
          <p:cNvPr id="45" name="TextBox 44">
            <a:extLst>
              <a:ext uri="{FF2B5EF4-FFF2-40B4-BE49-F238E27FC236}">
                <a16:creationId xmlns:a16="http://schemas.microsoft.com/office/drawing/2014/main" id="{7155A336-5126-4D45-8C18-5CB9BDD7FF4E}"/>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3586500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Bipartite networks </a:t>
            </a:r>
            <a:r>
              <a:rPr lang="en-US" sz="2000" dirty="0"/>
              <a:t>are a tool to represent interactions between different types of node</a:t>
            </a:r>
            <a:endParaRPr lang="en-US" sz="2000" b="1" i="1" dirty="0">
              <a:solidFill>
                <a:schemeClr val="accent4">
                  <a:lumMod val="75000"/>
                </a:schemeClr>
              </a:solidFill>
            </a:endParaRPr>
          </a:p>
        </p:txBody>
      </p:sp>
      <p:pic>
        <p:nvPicPr>
          <p:cNvPr id="6" name="Picture 5">
            <a:extLst>
              <a:ext uri="{FF2B5EF4-FFF2-40B4-BE49-F238E27FC236}">
                <a16:creationId xmlns:a16="http://schemas.microsoft.com/office/drawing/2014/main" id="{FB3E90C2-973F-43D4-9322-E0DF09855426}"/>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77587" y="2694322"/>
            <a:ext cx="709685" cy="786491"/>
          </a:xfrm>
          <a:prstGeom prst="rect">
            <a:avLst/>
          </a:prstGeom>
        </p:spPr>
      </p:pic>
      <p:pic>
        <p:nvPicPr>
          <p:cNvPr id="7" name="Picture 6">
            <a:extLst>
              <a:ext uri="{FF2B5EF4-FFF2-40B4-BE49-F238E27FC236}">
                <a16:creationId xmlns:a16="http://schemas.microsoft.com/office/drawing/2014/main" id="{CBEBB817-DA73-484B-9670-3A2A32616159}"/>
              </a:ext>
            </a:extLst>
          </p:cNvPr>
          <p:cNvPicPr>
            <a:picLocks noChangeAspect="1"/>
          </p:cNvPicPr>
          <p:nvPr/>
        </p:nvPicPr>
        <p:blipFill rotWithShape="1">
          <a:blip r:embed="rId4">
            <a:extLst>
              <a:ext uri="{28A0092B-C50C-407E-A947-70E740481C1C}">
                <a14:useLocalDpi xmlns:a14="http://schemas.microsoft.com/office/drawing/2010/main" val="0"/>
              </a:ext>
            </a:extLst>
          </a:blip>
          <a:srcRect t="-1" b="1159"/>
          <a:stretch/>
        </p:blipFill>
        <p:spPr>
          <a:xfrm>
            <a:off x="944702" y="4487381"/>
            <a:ext cx="1109845" cy="821867"/>
          </a:xfrm>
          <a:prstGeom prst="rect">
            <a:avLst/>
          </a:prstGeom>
        </p:spPr>
      </p:pic>
      <p:pic>
        <p:nvPicPr>
          <p:cNvPr id="8" name="Picture 7">
            <a:extLst>
              <a:ext uri="{FF2B5EF4-FFF2-40B4-BE49-F238E27FC236}">
                <a16:creationId xmlns:a16="http://schemas.microsoft.com/office/drawing/2014/main" id="{2C4A34E6-1425-404F-883C-59B77BA8FCC2}"/>
              </a:ext>
            </a:extLst>
          </p:cNvPr>
          <p:cNvPicPr>
            <a:picLocks noChangeAspect="1"/>
          </p:cNvPicPr>
          <p:nvPr/>
        </p:nvPicPr>
        <p:blipFill rotWithShape="1">
          <a:blip r:embed="rId4">
            <a:extLst>
              <a:ext uri="{28A0092B-C50C-407E-A947-70E740481C1C}">
                <a14:useLocalDpi xmlns:a14="http://schemas.microsoft.com/office/drawing/2010/main" val="0"/>
              </a:ext>
            </a:extLst>
          </a:blip>
          <a:srcRect t="-1" b="1159"/>
          <a:stretch/>
        </p:blipFill>
        <p:spPr>
          <a:xfrm>
            <a:off x="2417902" y="4487381"/>
            <a:ext cx="1109845" cy="821867"/>
          </a:xfrm>
          <a:prstGeom prst="rect">
            <a:avLst/>
          </a:prstGeom>
        </p:spPr>
      </p:pic>
      <p:pic>
        <p:nvPicPr>
          <p:cNvPr id="9" name="Picture 8">
            <a:extLst>
              <a:ext uri="{FF2B5EF4-FFF2-40B4-BE49-F238E27FC236}">
                <a16:creationId xmlns:a16="http://schemas.microsoft.com/office/drawing/2014/main" id="{B8518239-5B85-4889-A327-9A81AD2548DC}"/>
              </a:ext>
            </a:extLst>
          </p:cNvPr>
          <p:cNvPicPr>
            <a:picLocks noChangeAspect="1"/>
          </p:cNvPicPr>
          <p:nvPr/>
        </p:nvPicPr>
        <p:blipFill rotWithShape="1">
          <a:blip r:embed="rId4">
            <a:extLst>
              <a:ext uri="{28A0092B-C50C-407E-A947-70E740481C1C}">
                <a14:useLocalDpi xmlns:a14="http://schemas.microsoft.com/office/drawing/2010/main" val="0"/>
              </a:ext>
            </a:extLst>
          </a:blip>
          <a:srcRect t="-1" b="1159"/>
          <a:stretch/>
        </p:blipFill>
        <p:spPr>
          <a:xfrm>
            <a:off x="4011076" y="4487380"/>
            <a:ext cx="1109845" cy="821867"/>
          </a:xfrm>
          <a:prstGeom prst="rect">
            <a:avLst/>
          </a:prstGeom>
        </p:spPr>
      </p:pic>
      <p:pic>
        <p:nvPicPr>
          <p:cNvPr id="10" name="Picture 9">
            <a:extLst>
              <a:ext uri="{FF2B5EF4-FFF2-40B4-BE49-F238E27FC236}">
                <a16:creationId xmlns:a16="http://schemas.microsoft.com/office/drawing/2014/main" id="{C66AC6AF-CB0D-4B6E-82FB-21B3DAC1ADA9}"/>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70496" y="2694321"/>
            <a:ext cx="709685" cy="786491"/>
          </a:xfrm>
          <a:prstGeom prst="rect">
            <a:avLst/>
          </a:prstGeom>
        </p:spPr>
      </p:pic>
      <p:pic>
        <p:nvPicPr>
          <p:cNvPr id="11" name="Picture 10">
            <a:extLst>
              <a:ext uri="{FF2B5EF4-FFF2-40B4-BE49-F238E27FC236}">
                <a16:creationId xmlns:a16="http://schemas.microsoft.com/office/drawing/2014/main" id="{841A8ED7-5788-4233-8EC7-3FC0D8295C4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63405" y="2694321"/>
            <a:ext cx="709685" cy="786491"/>
          </a:xfrm>
          <a:prstGeom prst="rect">
            <a:avLst/>
          </a:prstGeom>
        </p:spPr>
      </p:pic>
      <p:pic>
        <p:nvPicPr>
          <p:cNvPr id="12" name="Picture 11">
            <a:extLst>
              <a:ext uri="{FF2B5EF4-FFF2-40B4-BE49-F238E27FC236}">
                <a16:creationId xmlns:a16="http://schemas.microsoft.com/office/drawing/2014/main" id="{B25715B7-0D7B-40B8-A993-1B61310B2568}"/>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56314" y="2694320"/>
            <a:ext cx="709685" cy="786491"/>
          </a:xfrm>
          <a:prstGeom prst="rect">
            <a:avLst/>
          </a:prstGeom>
        </p:spPr>
      </p:pic>
      <p:pic>
        <p:nvPicPr>
          <p:cNvPr id="13" name="Picture 12">
            <a:extLst>
              <a:ext uri="{FF2B5EF4-FFF2-40B4-BE49-F238E27FC236}">
                <a16:creationId xmlns:a16="http://schemas.microsoft.com/office/drawing/2014/main" id="{B8867B80-54D0-4BE8-B595-C8E78D79D8D7}"/>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12299" y="2694631"/>
            <a:ext cx="709685" cy="786491"/>
          </a:xfrm>
          <a:prstGeom prst="rect">
            <a:avLst/>
          </a:prstGeom>
        </p:spPr>
      </p:pic>
      <p:cxnSp>
        <p:nvCxnSpPr>
          <p:cNvPr id="14" name="Straight Connector 13">
            <a:extLst>
              <a:ext uri="{FF2B5EF4-FFF2-40B4-BE49-F238E27FC236}">
                <a16:creationId xmlns:a16="http://schemas.microsoft.com/office/drawing/2014/main" id="{DCB64778-C1CF-4D62-8F93-020DBBC10CDE}"/>
              </a:ext>
            </a:extLst>
          </p:cNvPr>
          <p:cNvCxnSpPr>
            <a:cxnSpLocks/>
            <a:endCxn id="7" idx="0"/>
          </p:cNvCxnSpPr>
          <p:nvPr/>
        </p:nvCxnSpPr>
        <p:spPr>
          <a:xfrm>
            <a:off x="1278693" y="3556002"/>
            <a:ext cx="220932" cy="931379"/>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9BDE939-4916-4E86-872A-65E6CA2336D1}"/>
              </a:ext>
            </a:extLst>
          </p:cNvPr>
          <p:cNvCxnSpPr>
            <a:cxnSpLocks/>
            <a:endCxn id="7" idx="0"/>
          </p:cNvCxnSpPr>
          <p:nvPr/>
        </p:nvCxnSpPr>
        <p:spPr>
          <a:xfrm flipH="1">
            <a:off x="1499625" y="3556002"/>
            <a:ext cx="554922" cy="931379"/>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2B657AD-5047-4C48-83C6-B8C530E47EF9}"/>
              </a:ext>
            </a:extLst>
          </p:cNvPr>
          <p:cNvCxnSpPr>
            <a:cxnSpLocks/>
            <a:endCxn id="8" idx="0"/>
          </p:cNvCxnSpPr>
          <p:nvPr/>
        </p:nvCxnSpPr>
        <p:spPr>
          <a:xfrm>
            <a:off x="2275479" y="3556001"/>
            <a:ext cx="697346"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0C359F-A4E0-4633-BEF1-E673A3A4D7F5}"/>
              </a:ext>
            </a:extLst>
          </p:cNvPr>
          <p:cNvCxnSpPr>
            <a:cxnSpLocks/>
            <a:endCxn id="8" idx="0"/>
          </p:cNvCxnSpPr>
          <p:nvPr/>
        </p:nvCxnSpPr>
        <p:spPr>
          <a:xfrm flipH="1">
            <a:off x="2972825" y="3556001"/>
            <a:ext cx="220932"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877F072-B0A4-4710-9002-CA1D049E0EEC}"/>
              </a:ext>
            </a:extLst>
          </p:cNvPr>
          <p:cNvCxnSpPr>
            <a:cxnSpLocks/>
            <a:endCxn id="8" idx="0"/>
          </p:cNvCxnSpPr>
          <p:nvPr/>
        </p:nvCxnSpPr>
        <p:spPr>
          <a:xfrm flipH="1">
            <a:off x="2972825" y="3556001"/>
            <a:ext cx="1038252"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D46236-FF90-40B5-B2DC-18892E9036F4}"/>
              </a:ext>
            </a:extLst>
          </p:cNvPr>
          <p:cNvCxnSpPr>
            <a:cxnSpLocks/>
            <a:endCxn id="9" idx="0"/>
          </p:cNvCxnSpPr>
          <p:nvPr/>
        </p:nvCxnSpPr>
        <p:spPr>
          <a:xfrm flipH="1">
            <a:off x="4565999" y="3556000"/>
            <a:ext cx="393928" cy="93138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141A904D-10B0-4236-A4B5-A18823647E2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661410" y="2691770"/>
            <a:ext cx="709685" cy="786491"/>
          </a:xfrm>
          <a:prstGeom prst="rect">
            <a:avLst/>
          </a:prstGeom>
        </p:spPr>
      </p:pic>
      <p:pic>
        <p:nvPicPr>
          <p:cNvPr id="35" name="Picture 34">
            <a:extLst>
              <a:ext uri="{FF2B5EF4-FFF2-40B4-BE49-F238E27FC236}">
                <a16:creationId xmlns:a16="http://schemas.microsoft.com/office/drawing/2014/main" id="{53BB53EC-4E3F-4C05-A9A8-5E4B7E7ABE5E}"/>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54319" y="2691769"/>
            <a:ext cx="709685" cy="786491"/>
          </a:xfrm>
          <a:prstGeom prst="rect">
            <a:avLst/>
          </a:prstGeom>
        </p:spPr>
      </p:pic>
      <p:pic>
        <p:nvPicPr>
          <p:cNvPr id="36" name="Picture 35">
            <a:extLst>
              <a:ext uri="{FF2B5EF4-FFF2-40B4-BE49-F238E27FC236}">
                <a16:creationId xmlns:a16="http://schemas.microsoft.com/office/drawing/2014/main" id="{50BB2C3A-73DF-4285-AD5D-CCDDEF6343E4}"/>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647228" y="2691769"/>
            <a:ext cx="709685" cy="786491"/>
          </a:xfrm>
          <a:prstGeom prst="rect">
            <a:avLst/>
          </a:prstGeom>
        </p:spPr>
      </p:pic>
      <p:pic>
        <p:nvPicPr>
          <p:cNvPr id="37" name="Picture 36">
            <a:extLst>
              <a:ext uri="{FF2B5EF4-FFF2-40B4-BE49-F238E27FC236}">
                <a16:creationId xmlns:a16="http://schemas.microsoft.com/office/drawing/2014/main" id="{B88804F3-C8F7-419B-8DE5-DB035648F7D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640137" y="2691768"/>
            <a:ext cx="709685" cy="786491"/>
          </a:xfrm>
          <a:prstGeom prst="rect">
            <a:avLst/>
          </a:prstGeom>
        </p:spPr>
      </p:pic>
      <p:pic>
        <p:nvPicPr>
          <p:cNvPr id="38" name="Picture 37">
            <a:extLst>
              <a:ext uri="{FF2B5EF4-FFF2-40B4-BE49-F238E27FC236}">
                <a16:creationId xmlns:a16="http://schemas.microsoft.com/office/drawing/2014/main" id="{3DFA489A-4CDF-4F7B-A1E3-05487226410F}"/>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496122" y="2692079"/>
            <a:ext cx="709685" cy="786491"/>
          </a:xfrm>
          <a:prstGeom prst="rect">
            <a:avLst/>
          </a:prstGeom>
        </p:spPr>
      </p:pic>
      <p:pic>
        <p:nvPicPr>
          <p:cNvPr id="39" name="Picture 38">
            <a:extLst>
              <a:ext uri="{FF2B5EF4-FFF2-40B4-BE49-F238E27FC236}">
                <a16:creationId xmlns:a16="http://schemas.microsoft.com/office/drawing/2014/main" id="{3DBC3546-BFDD-4992-A660-541A0675E14E}"/>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34177" y="4487382"/>
            <a:ext cx="709685" cy="786491"/>
          </a:xfrm>
          <a:prstGeom prst="rect">
            <a:avLst/>
          </a:prstGeom>
        </p:spPr>
      </p:pic>
      <p:pic>
        <p:nvPicPr>
          <p:cNvPr id="40" name="Picture 39">
            <a:extLst>
              <a:ext uri="{FF2B5EF4-FFF2-40B4-BE49-F238E27FC236}">
                <a16:creationId xmlns:a16="http://schemas.microsoft.com/office/drawing/2014/main" id="{B1C4A692-41B9-4549-A035-D5360D7C0A8E}"/>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627086" y="4487381"/>
            <a:ext cx="709685" cy="786491"/>
          </a:xfrm>
          <a:prstGeom prst="rect">
            <a:avLst/>
          </a:prstGeom>
        </p:spPr>
      </p:pic>
      <p:pic>
        <p:nvPicPr>
          <p:cNvPr id="41" name="Picture 40">
            <a:extLst>
              <a:ext uri="{FF2B5EF4-FFF2-40B4-BE49-F238E27FC236}">
                <a16:creationId xmlns:a16="http://schemas.microsoft.com/office/drawing/2014/main" id="{CF34CF14-D537-415B-AE43-A6A0BBE2E618}"/>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619995" y="4487381"/>
            <a:ext cx="709685" cy="786491"/>
          </a:xfrm>
          <a:prstGeom prst="rect">
            <a:avLst/>
          </a:prstGeom>
        </p:spPr>
      </p:pic>
      <p:pic>
        <p:nvPicPr>
          <p:cNvPr id="42" name="Picture 41">
            <a:extLst>
              <a:ext uri="{FF2B5EF4-FFF2-40B4-BE49-F238E27FC236}">
                <a16:creationId xmlns:a16="http://schemas.microsoft.com/office/drawing/2014/main" id="{3B1AF8E7-650F-47B4-93A5-A04F6C5371AC}"/>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612904" y="4487380"/>
            <a:ext cx="709685" cy="786491"/>
          </a:xfrm>
          <a:prstGeom prst="rect">
            <a:avLst/>
          </a:prstGeom>
        </p:spPr>
      </p:pic>
      <p:pic>
        <p:nvPicPr>
          <p:cNvPr id="43" name="Picture 42">
            <a:extLst>
              <a:ext uri="{FF2B5EF4-FFF2-40B4-BE49-F238E27FC236}">
                <a16:creationId xmlns:a16="http://schemas.microsoft.com/office/drawing/2014/main" id="{E3C1886C-571B-4EAB-B429-D5EA09FB0B3F}"/>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468889" y="4487691"/>
            <a:ext cx="709685" cy="786491"/>
          </a:xfrm>
          <a:prstGeom prst="rect">
            <a:avLst/>
          </a:prstGeom>
        </p:spPr>
      </p:pic>
      <p:cxnSp>
        <p:nvCxnSpPr>
          <p:cNvPr id="44" name="Straight Connector 43">
            <a:extLst>
              <a:ext uri="{FF2B5EF4-FFF2-40B4-BE49-F238E27FC236}">
                <a16:creationId xmlns:a16="http://schemas.microsoft.com/office/drawing/2014/main" id="{6EA4E28E-E525-4657-9B69-32252F4DEBE2}"/>
              </a:ext>
            </a:extLst>
          </p:cNvPr>
          <p:cNvCxnSpPr>
            <a:cxnSpLocks/>
          </p:cNvCxnSpPr>
          <p:nvPr/>
        </p:nvCxnSpPr>
        <p:spPr>
          <a:xfrm>
            <a:off x="7071081" y="3555999"/>
            <a:ext cx="0" cy="853642"/>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B1D9A89-75B7-4C0D-B814-56B9D355ED8C}"/>
              </a:ext>
            </a:extLst>
          </p:cNvPr>
          <p:cNvCxnSpPr>
            <a:cxnSpLocks/>
          </p:cNvCxnSpPr>
          <p:nvPr/>
        </p:nvCxnSpPr>
        <p:spPr>
          <a:xfrm>
            <a:off x="8036281" y="3555999"/>
            <a:ext cx="0" cy="853642"/>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474A765-4A15-4D97-8761-12F6CF89B6F3}"/>
              </a:ext>
            </a:extLst>
          </p:cNvPr>
          <p:cNvCxnSpPr>
            <a:cxnSpLocks/>
          </p:cNvCxnSpPr>
          <p:nvPr/>
        </p:nvCxnSpPr>
        <p:spPr>
          <a:xfrm>
            <a:off x="8992245" y="3555999"/>
            <a:ext cx="0" cy="853642"/>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5357A90-AF13-4FA7-AF7C-6318ECEF1D0D}"/>
              </a:ext>
            </a:extLst>
          </p:cNvPr>
          <p:cNvCxnSpPr>
            <a:cxnSpLocks/>
          </p:cNvCxnSpPr>
          <p:nvPr/>
        </p:nvCxnSpPr>
        <p:spPr>
          <a:xfrm>
            <a:off x="8992245" y="3555999"/>
            <a:ext cx="1030098" cy="853642"/>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343AD68-3F23-48AF-87D1-D1B7405270BC}"/>
              </a:ext>
            </a:extLst>
          </p:cNvPr>
          <p:cNvCxnSpPr>
            <a:cxnSpLocks/>
          </p:cNvCxnSpPr>
          <p:nvPr/>
        </p:nvCxnSpPr>
        <p:spPr>
          <a:xfrm flipH="1">
            <a:off x="10022344" y="3555998"/>
            <a:ext cx="890963" cy="853643"/>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7B7AB81-D37E-49E4-9DD0-EF415E3D2FA1}"/>
              </a:ext>
            </a:extLst>
          </p:cNvPr>
          <p:cNvCxnSpPr>
            <a:cxnSpLocks/>
          </p:cNvCxnSpPr>
          <p:nvPr/>
        </p:nvCxnSpPr>
        <p:spPr>
          <a:xfrm flipH="1">
            <a:off x="10948406" y="3555998"/>
            <a:ext cx="1" cy="853643"/>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8D3C3E9-530A-4A03-BC35-AB4CBEE88F7D}"/>
              </a:ext>
            </a:extLst>
          </p:cNvPr>
          <p:cNvCxnSpPr>
            <a:cxnSpLocks/>
          </p:cNvCxnSpPr>
          <p:nvPr/>
        </p:nvCxnSpPr>
        <p:spPr>
          <a:xfrm flipH="1">
            <a:off x="8065814" y="3555998"/>
            <a:ext cx="926431" cy="853643"/>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1D6BE20-F6DC-479F-9D83-69B8BD831A68}"/>
              </a:ext>
            </a:extLst>
          </p:cNvPr>
          <p:cNvSpPr txBox="1"/>
          <p:nvPr/>
        </p:nvSpPr>
        <p:spPr>
          <a:xfrm>
            <a:off x="6634177" y="2071718"/>
            <a:ext cx="4643423" cy="461665"/>
          </a:xfrm>
          <a:prstGeom prst="rect">
            <a:avLst/>
          </a:prstGeom>
          <a:noFill/>
        </p:spPr>
        <p:txBody>
          <a:bodyPr wrap="square">
            <a:spAutoFit/>
          </a:bodyPr>
          <a:lstStyle/>
          <a:p>
            <a:pPr algn="ctr"/>
            <a:r>
              <a:rPr lang="fr-FR" sz="2400" i="1" dirty="0" err="1"/>
              <a:t>Mating</a:t>
            </a:r>
            <a:r>
              <a:rPr lang="fr-FR" sz="2400" i="1" dirty="0"/>
              <a:t> networks</a:t>
            </a:r>
          </a:p>
        </p:txBody>
      </p:sp>
      <p:sp>
        <p:nvSpPr>
          <p:cNvPr id="66" name="TextBox 65">
            <a:extLst>
              <a:ext uri="{FF2B5EF4-FFF2-40B4-BE49-F238E27FC236}">
                <a16:creationId xmlns:a16="http://schemas.microsoft.com/office/drawing/2014/main" id="{B35A9080-BEA8-466D-9975-003BCAEB4C69}"/>
              </a:ext>
            </a:extLst>
          </p:cNvPr>
          <p:cNvSpPr txBox="1"/>
          <p:nvPr/>
        </p:nvSpPr>
        <p:spPr>
          <a:xfrm>
            <a:off x="1050796" y="2071718"/>
            <a:ext cx="4643423" cy="461665"/>
          </a:xfrm>
          <a:prstGeom prst="rect">
            <a:avLst/>
          </a:prstGeom>
          <a:noFill/>
        </p:spPr>
        <p:txBody>
          <a:bodyPr wrap="square">
            <a:spAutoFit/>
          </a:bodyPr>
          <a:lstStyle/>
          <a:p>
            <a:pPr algn="ctr"/>
            <a:r>
              <a:rPr lang="fr-FR" sz="2400" i="1" dirty="0"/>
              <a:t>Resource use networks</a:t>
            </a:r>
          </a:p>
        </p:txBody>
      </p:sp>
      <p:sp>
        <p:nvSpPr>
          <p:cNvPr id="67" name="TextBox 66">
            <a:extLst>
              <a:ext uri="{FF2B5EF4-FFF2-40B4-BE49-F238E27FC236}">
                <a16:creationId xmlns:a16="http://schemas.microsoft.com/office/drawing/2014/main" id="{60809647-CCB6-4196-9DD1-F0E3F490952D}"/>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19045570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Bipartite networks </a:t>
            </a:r>
            <a:r>
              <a:rPr lang="en-US" sz="2000" dirty="0"/>
              <a:t>are a tool to represent interactions between different types of node</a:t>
            </a:r>
            <a:endParaRPr lang="en-US" sz="2000" b="1" i="1" dirty="0">
              <a:solidFill>
                <a:schemeClr val="accent4">
                  <a:lumMod val="75000"/>
                </a:schemeClr>
              </a:solidFill>
            </a:endParaRPr>
          </a:p>
        </p:txBody>
      </p:sp>
      <p:graphicFrame>
        <p:nvGraphicFramePr>
          <p:cNvPr id="45" name="Table 5">
            <a:extLst>
              <a:ext uri="{FF2B5EF4-FFF2-40B4-BE49-F238E27FC236}">
                <a16:creationId xmlns:a16="http://schemas.microsoft.com/office/drawing/2014/main" id="{A7FCF875-8B4D-453A-88A1-F7C1D3A56091}"/>
              </a:ext>
            </a:extLst>
          </p:cNvPr>
          <p:cNvGraphicFramePr>
            <a:graphicFrameLocks noGrp="1"/>
          </p:cNvGraphicFramePr>
          <p:nvPr>
            <p:extLst>
              <p:ext uri="{D42A27DB-BD31-4B8C-83A1-F6EECF244321}">
                <p14:modId xmlns:p14="http://schemas.microsoft.com/office/powerpoint/2010/main" val="1655270876"/>
              </p:ext>
            </p:extLst>
          </p:nvPr>
        </p:nvGraphicFramePr>
        <p:xfrm>
          <a:off x="1649411" y="2178902"/>
          <a:ext cx="3657600" cy="4297682"/>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033170270"/>
                    </a:ext>
                  </a:extLst>
                </a:gridCol>
                <a:gridCol w="457200">
                  <a:extLst>
                    <a:ext uri="{9D8B030D-6E8A-4147-A177-3AD203B41FA5}">
                      <a16:colId xmlns:a16="http://schemas.microsoft.com/office/drawing/2014/main" val="2030382524"/>
                    </a:ext>
                  </a:extLst>
                </a:gridCol>
                <a:gridCol w="457200">
                  <a:extLst>
                    <a:ext uri="{9D8B030D-6E8A-4147-A177-3AD203B41FA5}">
                      <a16:colId xmlns:a16="http://schemas.microsoft.com/office/drawing/2014/main" val="443164556"/>
                    </a:ext>
                  </a:extLst>
                </a:gridCol>
                <a:gridCol w="457200">
                  <a:extLst>
                    <a:ext uri="{9D8B030D-6E8A-4147-A177-3AD203B41FA5}">
                      <a16:colId xmlns:a16="http://schemas.microsoft.com/office/drawing/2014/main" val="506361527"/>
                    </a:ext>
                  </a:extLst>
                </a:gridCol>
                <a:gridCol w="457200">
                  <a:extLst>
                    <a:ext uri="{9D8B030D-6E8A-4147-A177-3AD203B41FA5}">
                      <a16:colId xmlns:a16="http://schemas.microsoft.com/office/drawing/2014/main" val="1601617591"/>
                    </a:ext>
                  </a:extLst>
                </a:gridCol>
                <a:gridCol w="457200">
                  <a:extLst>
                    <a:ext uri="{9D8B030D-6E8A-4147-A177-3AD203B41FA5}">
                      <a16:colId xmlns:a16="http://schemas.microsoft.com/office/drawing/2014/main" val="4341108"/>
                    </a:ext>
                  </a:extLst>
                </a:gridCol>
                <a:gridCol w="457200">
                  <a:extLst>
                    <a:ext uri="{9D8B030D-6E8A-4147-A177-3AD203B41FA5}">
                      <a16:colId xmlns:a16="http://schemas.microsoft.com/office/drawing/2014/main" val="3001118956"/>
                    </a:ext>
                  </a:extLst>
                </a:gridCol>
                <a:gridCol w="457200">
                  <a:extLst>
                    <a:ext uri="{9D8B030D-6E8A-4147-A177-3AD203B41FA5}">
                      <a16:colId xmlns:a16="http://schemas.microsoft.com/office/drawing/2014/main" val="195391122"/>
                    </a:ext>
                  </a:extLst>
                </a:gridCol>
              </a:tblGrid>
              <a:tr h="368373">
                <a:tc gridSpan="8">
                  <a:txBody>
                    <a:bodyPr/>
                    <a:lstStyle/>
                    <a:p>
                      <a:pPr algn="ctr"/>
                      <a:r>
                        <a:rPr lang="en-US" dirty="0"/>
                        <a:t>Individuals</a:t>
                      </a:r>
                      <a:endParaRPr lang="fr-FR" dirty="0"/>
                    </a:p>
                  </a:txBody>
                  <a:tcPr anchor="ctr">
                    <a:solidFill>
                      <a:schemeClr val="tx1"/>
                    </a:solidFill>
                  </a:tcPr>
                </a:tc>
                <a:tc hMerge="1">
                  <a:txBody>
                    <a:bodyPr/>
                    <a:lstStyle/>
                    <a:p>
                      <a:r>
                        <a:rPr lang="en-US" dirty="0"/>
                        <a:t>2</a:t>
                      </a:r>
                      <a:endParaRPr lang="fr-FR" dirty="0"/>
                    </a:p>
                  </a:txBody>
                  <a:tcPr>
                    <a:solidFill>
                      <a:schemeClr val="tx1"/>
                    </a:solidFill>
                  </a:tcPr>
                </a:tc>
                <a:tc hMerge="1">
                  <a:txBody>
                    <a:bodyPr/>
                    <a:lstStyle/>
                    <a:p>
                      <a:r>
                        <a:rPr lang="en-US" dirty="0"/>
                        <a:t>3</a:t>
                      </a:r>
                      <a:endParaRPr lang="fr-FR" dirty="0"/>
                    </a:p>
                  </a:txBody>
                  <a:tcPr>
                    <a:solidFill>
                      <a:schemeClr val="tx1"/>
                    </a:solidFill>
                  </a:tcPr>
                </a:tc>
                <a:tc hMerge="1">
                  <a:txBody>
                    <a:bodyPr/>
                    <a:lstStyle/>
                    <a:p>
                      <a:r>
                        <a:rPr lang="en-US" dirty="0"/>
                        <a:t>4</a:t>
                      </a:r>
                      <a:endParaRPr lang="fr-FR" dirty="0"/>
                    </a:p>
                  </a:txBody>
                  <a:tcPr>
                    <a:solidFill>
                      <a:schemeClr val="tx1"/>
                    </a:solidFill>
                  </a:tcPr>
                </a:tc>
                <a:tc hMerge="1">
                  <a:txBody>
                    <a:bodyPr/>
                    <a:lstStyle/>
                    <a:p>
                      <a:r>
                        <a:rPr lang="en-US" dirty="0"/>
                        <a:t>5</a:t>
                      </a:r>
                      <a:endParaRPr lang="fr-FR" dirty="0"/>
                    </a:p>
                  </a:txBody>
                  <a:tcPr>
                    <a:solidFill>
                      <a:schemeClr val="tx1"/>
                    </a:solidFill>
                  </a:tcPr>
                </a:tc>
                <a:tc hMerge="1">
                  <a:txBody>
                    <a:bodyPr/>
                    <a:lstStyle/>
                    <a:p>
                      <a:r>
                        <a:rPr lang="en-US" dirty="0"/>
                        <a:t>6</a:t>
                      </a:r>
                      <a:endParaRPr lang="fr-FR" dirty="0"/>
                    </a:p>
                  </a:txBody>
                  <a:tcPr>
                    <a:solidFill>
                      <a:schemeClr val="tx1"/>
                    </a:solidFill>
                  </a:tcPr>
                </a:tc>
                <a:tc hMerge="1">
                  <a:txBody>
                    <a:bodyPr/>
                    <a:lstStyle/>
                    <a:p>
                      <a:r>
                        <a:rPr lang="en-US" dirty="0"/>
                        <a:t>7</a:t>
                      </a:r>
                      <a:endParaRPr lang="fr-FR" dirty="0"/>
                    </a:p>
                  </a:txBody>
                  <a:tcPr>
                    <a:solidFill>
                      <a:schemeClr val="tx1"/>
                    </a:solidFill>
                  </a:tcPr>
                </a:tc>
                <a:tc hMerge="1">
                  <a:txBody>
                    <a:bodyPr/>
                    <a:lstStyle/>
                    <a:p>
                      <a:r>
                        <a:rPr lang="en-US" dirty="0"/>
                        <a:t>8</a:t>
                      </a:r>
                      <a:endParaRPr lang="fr-FR" dirty="0"/>
                    </a:p>
                  </a:txBody>
                  <a:tcPr>
                    <a:solidFill>
                      <a:schemeClr val="tx1"/>
                    </a:solidFill>
                  </a:tcPr>
                </a:tc>
                <a:extLst>
                  <a:ext uri="{0D108BD9-81ED-4DB2-BD59-A6C34878D82A}">
                    <a16:rowId xmlns:a16="http://schemas.microsoft.com/office/drawing/2014/main" val="3408083053"/>
                  </a:ext>
                </a:extLst>
              </a:tr>
              <a:tr h="552559">
                <a:tc>
                  <a:txBody>
                    <a:bodyPr/>
                    <a:lstStyle/>
                    <a:p>
                      <a:pPr algn="ctr"/>
                      <a:r>
                        <a:rPr lang="en-US" b="1" dirty="0">
                          <a:solidFill>
                            <a:schemeClr val="accent4">
                              <a:lumMod val="60000"/>
                              <a:lumOff val="40000"/>
                            </a:schemeClr>
                          </a:solidFill>
                        </a:rPr>
                        <a:t>1</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2</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3</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4</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5</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6</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7</a:t>
                      </a:r>
                      <a:endParaRPr lang="fr-FR" b="1" dirty="0">
                        <a:solidFill>
                          <a:schemeClr val="accent4">
                            <a:lumMod val="60000"/>
                            <a:lumOff val="40000"/>
                          </a:schemeClr>
                        </a:solidFill>
                      </a:endParaRPr>
                    </a:p>
                  </a:txBody>
                  <a:tcPr anchor="ctr">
                    <a:solidFill>
                      <a:schemeClr val="tx1"/>
                    </a:solidFill>
                  </a:tcPr>
                </a:tc>
                <a:tc>
                  <a:txBody>
                    <a:bodyPr/>
                    <a:lstStyle/>
                    <a:p>
                      <a:pPr algn="ctr"/>
                      <a:r>
                        <a:rPr lang="en-US" b="1" dirty="0">
                          <a:solidFill>
                            <a:schemeClr val="accent4">
                              <a:lumMod val="60000"/>
                              <a:lumOff val="40000"/>
                            </a:schemeClr>
                          </a:solidFill>
                        </a:rPr>
                        <a:t>8</a:t>
                      </a:r>
                      <a:endParaRPr lang="fr-FR" b="1"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1898052159"/>
                  </a:ext>
                </a:extLst>
              </a:tr>
              <a:tr h="337675">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1716873827"/>
                  </a:ext>
                </a:extLst>
              </a:tr>
              <a:tr h="337675">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3823689601"/>
                  </a:ext>
                </a:extLst>
              </a:tr>
              <a:tr h="337675">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367726673"/>
                  </a:ext>
                </a:extLst>
              </a:tr>
              <a:tr h="337675">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628632633"/>
                  </a:ext>
                </a:extLst>
              </a:tr>
              <a:tr h="337675">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extLst>
                  <a:ext uri="{0D108BD9-81ED-4DB2-BD59-A6C34878D82A}">
                    <a16:rowId xmlns:a16="http://schemas.microsoft.com/office/drawing/2014/main" val="1700495660"/>
                  </a:ext>
                </a:extLst>
              </a:tr>
              <a:tr h="337675">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3682890038"/>
                  </a:ext>
                </a:extLst>
              </a:tr>
              <a:tr h="337675">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3080486891"/>
                  </a:ext>
                </a:extLst>
              </a:tr>
              <a:tr h="337675">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413278674"/>
                  </a:ext>
                </a:extLst>
              </a:tr>
              <a:tr h="337675">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0</a:t>
                      </a:r>
                      <a:endParaRPr lang="fr-FR" sz="1600" dirty="0"/>
                    </a:p>
                  </a:txBody>
                  <a:tcPr anchor="ctr">
                    <a:noFill/>
                  </a:tcPr>
                </a:tc>
                <a:extLst>
                  <a:ext uri="{0D108BD9-81ED-4DB2-BD59-A6C34878D82A}">
                    <a16:rowId xmlns:a16="http://schemas.microsoft.com/office/drawing/2014/main" val="3041459024"/>
                  </a:ext>
                </a:extLst>
              </a:tr>
              <a:tr h="337675">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0</a:t>
                      </a:r>
                      <a:endParaRPr lang="fr-FR" sz="1600" dirty="0"/>
                    </a:p>
                  </a:txBody>
                  <a:tcPr anchor="ctr">
                    <a:noFill/>
                  </a:tcPr>
                </a:tc>
                <a:tc>
                  <a:txBody>
                    <a:bodyPr/>
                    <a:lstStyle/>
                    <a:p>
                      <a:pPr algn="ctr"/>
                      <a:r>
                        <a:rPr lang="en-US" sz="1600" dirty="0"/>
                        <a:t>1</a:t>
                      </a:r>
                      <a:endParaRPr lang="fr-FR" sz="1600" dirty="0"/>
                    </a:p>
                  </a:txBody>
                  <a:tcPr anchor="ctr">
                    <a:noFill/>
                  </a:tcPr>
                </a:tc>
                <a:tc>
                  <a:txBody>
                    <a:bodyPr/>
                    <a:lstStyle/>
                    <a:p>
                      <a:pPr algn="ctr"/>
                      <a:r>
                        <a:rPr lang="en-US" sz="1600" dirty="0"/>
                        <a:t>1</a:t>
                      </a:r>
                      <a:endParaRPr lang="fr-FR" sz="1600" dirty="0"/>
                    </a:p>
                  </a:txBody>
                  <a:tcPr anchor="ctr">
                    <a:noFill/>
                  </a:tcPr>
                </a:tc>
                <a:extLst>
                  <a:ext uri="{0D108BD9-81ED-4DB2-BD59-A6C34878D82A}">
                    <a16:rowId xmlns:a16="http://schemas.microsoft.com/office/drawing/2014/main" val="2316122829"/>
                  </a:ext>
                </a:extLst>
              </a:tr>
            </a:tbl>
          </a:graphicData>
        </a:graphic>
      </p:graphicFrame>
      <p:graphicFrame>
        <p:nvGraphicFramePr>
          <p:cNvPr id="46" name="Table 45">
            <a:extLst>
              <a:ext uri="{FF2B5EF4-FFF2-40B4-BE49-F238E27FC236}">
                <a16:creationId xmlns:a16="http://schemas.microsoft.com/office/drawing/2014/main" id="{68C78CE9-E2E7-4606-AC74-13C3EC7E3970}"/>
              </a:ext>
            </a:extLst>
          </p:cNvPr>
          <p:cNvGraphicFramePr>
            <a:graphicFrameLocks noGrp="1"/>
          </p:cNvGraphicFramePr>
          <p:nvPr>
            <p:extLst>
              <p:ext uri="{D42A27DB-BD31-4B8C-83A1-F6EECF244321}">
                <p14:modId xmlns:p14="http://schemas.microsoft.com/office/powerpoint/2010/main" val="4043355514"/>
              </p:ext>
            </p:extLst>
          </p:nvPr>
        </p:nvGraphicFramePr>
        <p:xfrm>
          <a:off x="775651" y="2178902"/>
          <a:ext cx="873760" cy="4297682"/>
        </p:xfrm>
        <a:graphic>
          <a:graphicData uri="http://schemas.openxmlformats.org/drawingml/2006/table">
            <a:tbl>
              <a:tblPr firstRow="1" bandRow="1">
                <a:tableStyleId>{5C22544A-7EE6-4342-B048-85BDC9FD1C3A}</a:tableStyleId>
              </a:tblPr>
              <a:tblGrid>
                <a:gridCol w="873760">
                  <a:extLst>
                    <a:ext uri="{9D8B030D-6E8A-4147-A177-3AD203B41FA5}">
                      <a16:colId xmlns:a16="http://schemas.microsoft.com/office/drawing/2014/main" val="2489099220"/>
                    </a:ext>
                  </a:extLst>
                </a:gridCol>
              </a:tblGrid>
              <a:tr h="920932">
                <a:tc>
                  <a:txBody>
                    <a:bodyPr/>
                    <a:lstStyle/>
                    <a:p>
                      <a:pPr algn="ctr"/>
                      <a:r>
                        <a:rPr lang="en-US" dirty="0"/>
                        <a:t>Places</a:t>
                      </a:r>
                    </a:p>
                  </a:txBody>
                  <a:tcPr anchor="ctr">
                    <a:solidFill>
                      <a:schemeClr val="tx1"/>
                    </a:solidFill>
                  </a:tcPr>
                </a:tc>
                <a:extLst>
                  <a:ext uri="{0D108BD9-81ED-4DB2-BD59-A6C34878D82A}">
                    <a16:rowId xmlns:a16="http://schemas.microsoft.com/office/drawing/2014/main" val="2993294141"/>
                  </a:ext>
                </a:extLst>
              </a:tr>
              <a:tr h="337675">
                <a:tc>
                  <a:txBody>
                    <a:bodyPr/>
                    <a:lstStyle/>
                    <a:p>
                      <a:pPr algn="l"/>
                      <a:r>
                        <a:rPr lang="en-US" sz="1600" b="1" dirty="0"/>
                        <a:t>1</a:t>
                      </a:r>
                      <a:endParaRPr lang="fr-FR" sz="1600" b="1" dirty="0"/>
                    </a:p>
                  </a:txBody>
                  <a:tcPr anchor="ctr">
                    <a:solidFill>
                      <a:schemeClr val="bg1">
                        <a:lumMod val="95000"/>
                      </a:schemeClr>
                    </a:solidFill>
                  </a:tcPr>
                </a:tc>
                <a:extLst>
                  <a:ext uri="{0D108BD9-81ED-4DB2-BD59-A6C34878D82A}">
                    <a16:rowId xmlns:a16="http://schemas.microsoft.com/office/drawing/2014/main" val="1789951125"/>
                  </a:ext>
                </a:extLst>
              </a:tr>
              <a:tr h="337675">
                <a:tc>
                  <a:txBody>
                    <a:bodyPr/>
                    <a:lstStyle/>
                    <a:p>
                      <a:pPr algn="l"/>
                      <a:r>
                        <a:rPr lang="en-US" sz="1600" b="1" dirty="0"/>
                        <a:t>2</a:t>
                      </a:r>
                      <a:endParaRPr lang="fr-FR" sz="1600" b="1" dirty="0"/>
                    </a:p>
                  </a:txBody>
                  <a:tcPr anchor="ctr">
                    <a:solidFill>
                      <a:schemeClr val="bg1">
                        <a:lumMod val="95000"/>
                      </a:schemeClr>
                    </a:solidFill>
                  </a:tcPr>
                </a:tc>
                <a:extLst>
                  <a:ext uri="{0D108BD9-81ED-4DB2-BD59-A6C34878D82A}">
                    <a16:rowId xmlns:a16="http://schemas.microsoft.com/office/drawing/2014/main" val="247766852"/>
                  </a:ext>
                </a:extLst>
              </a:tr>
              <a:tr h="337675">
                <a:tc>
                  <a:txBody>
                    <a:bodyPr/>
                    <a:lstStyle/>
                    <a:p>
                      <a:pPr algn="l"/>
                      <a:r>
                        <a:rPr lang="en-US" sz="1600" b="1" dirty="0"/>
                        <a:t>3</a:t>
                      </a:r>
                      <a:endParaRPr lang="fr-FR" sz="1600" b="1" dirty="0"/>
                    </a:p>
                  </a:txBody>
                  <a:tcPr anchor="ctr">
                    <a:solidFill>
                      <a:schemeClr val="bg1">
                        <a:lumMod val="95000"/>
                      </a:schemeClr>
                    </a:solidFill>
                  </a:tcPr>
                </a:tc>
                <a:extLst>
                  <a:ext uri="{0D108BD9-81ED-4DB2-BD59-A6C34878D82A}">
                    <a16:rowId xmlns:a16="http://schemas.microsoft.com/office/drawing/2014/main" val="2227168265"/>
                  </a:ext>
                </a:extLst>
              </a:tr>
              <a:tr h="337675">
                <a:tc>
                  <a:txBody>
                    <a:bodyPr/>
                    <a:lstStyle/>
                    <a:p>
                      <a:pPr algn="l"/>
                      <a:r>
                        <a:rPr lang="en-US" sz="1600" b="1" dirty="0"/>
                        <a:t>4</a:t>
                      </a:r>
                      <a:endParaRPr lang="fr-FR" sz="1600" b="1" dirty="0"/>
                    </a:p>
                  </a:txBody>
                  <a:tcPr anchor="ctr">
                    <a:solidFill>
                      <a:schemeClr val="bg1">
                        <a:lumMod val="95000"/>
                      </a:schemeClr>
                    </a:solidFill>
                  </a:tcPr>
                </a:tc>
                <a:extLst>
                  <a:ext uri="{0D108BD9-81ED-4DB2-BD59-A6C34878D82A}">
                    <a16:rowId xmlns:a16="http://schemas.microsoft.com/office/drawing/2014/main" val="2531530269"/>
                  </a:ext>
                </a:extLst>
              </a:tr>
              <a:tr h="337675">
                <a:tc>
                  <a:txBody>
                    <a:bodyPr/>
                    <a:lstStyle/>
                    <a:p>
                      <a:pPr algn="l"/>
                      <a:r>
                        <a:rPr lang="en-US" sz="1600" b="1" dirty="0"/>
                        <a:t>5</a:t>
                      </a:r>
                      <a:endParaRPr lang="fr-FR" sz="1600" b="1" dirty="0"/>
                    </a:p>
                  </a:txBody>
                  <a:tcPr anchor="ctr">
                    <a:solidFill>
                      <a:schemeClr val="bg1">
                        <a:lumMod val="95000"/>
                      </a:schemeClr>
                    </a:solidFill>
                  </a:tcPr>
                </a:tc>
                <a:extLst>
                  <a:ext uri="{0D108BD9-81ED-4DB2-BD59-A6C34878D82A}">
                    <a16:rowId xmlns:a16="http://schemas.microsoft.com/office/drawing/2014/main" val="2577907071"/>
                  </a:ext>
                </a:extLst>
              </a:tr>
              <a:tr h="337675">
                <a:tc>
                  <a:txBody>
                    <a:bodyPr/>
                    <a:lstStyle/>
                    <a:p>
                      <a:pPr algn="l"/>
                      <a:r>
                        <a:rPr lang="en-US" sz="1600" b="1" dirty="0"/>
                        <a:t>6</a:t>
                      </a:r>
                      <a:endParaRPr lang="fr-FR" sz="1600" b="1" dirty="0"/>
                    </a:p>
                  </a:txBody>
                  <a:tcPr anchor="ctr">
                    <a:solidFill>
                      <a:schemeClr val="bg1">
                        <a:lumMod val="95000"/>
                      </a:schemeClr>
                    </a:solidFill>
                  </a:tcPr>
                </a:tc>
                <a:extLst>
                  <a:ext uri="{0D108BD9-81ED-4DB2-BD59-A6C34878D82A}">
                    <a16:rowId xmlns:a16="http://schemas.microsoft.com/office/drawing/2014/main" val="123392545"/>
                  </a:ext>
                </a:extLst>
              </a:tr>
              <a:tr h="337675">
                <a:tc>
                  <a:txBody>
                    <a:bodyPr/>
                    <a:lstStyle/>
                    <a:p>
                      <a:pPr algn="l"/>
                      <a:r>
                        <a:rPr lang="en-US" sz="1600" b="1" dirty="0"/>
                        <a:t>7</a:t>
                      </a:r>
                      <a:endParaRPr lang="fr-FR" sz="1600" b="1" dirty="0"/>
                    </a:p>
                  </a:txBody>
                  <a:tcPr anchor="ctr">
                    <a:solidFill>
                      <a:schemeClr val="bg1">
                        <a:lumMod val="95000"/>
                      </a:schemeClr>
                    </a:solidFill>
                  </a:tcPr>
                </a:tc>
                <a:extLst>
                  <a:ext uri="{0D108BD9-81ED-4DB2-BD59-A6C34878D82A}">
                    <a16:rowId xmlns:a16="http://schemas.microsoft.com/office/drawing/2014/main" val="2461052776"/>
                  </a:ext>
                </a:extLst>
              </a:tr>
              <a:tr h="337675">
                <a:tc>
                  <a:txBody>
                    <a:bodyPr/>
                    <a:lstStyle/>
                    <a:p>
                      <a:pPr algn="l"/>
                      <a:r>
                        <a:rPr lang="en-US" sz="1600" b="1" dirty="0"/>
                        <a:t>8</a:t>
                      </a:r>
                      <a:endParaRPr lang="fr-FR" sz="1600" b="1" dirty="0"/>
                    </a:p>
                  </a:txBody>
                  <a:tcPr anchor="ctr">
                    <a:solidFill>
                      <a:schemeClr val="bg1">
                        <a:lumMod val="95000"/>
                      </a:schemeClr>
                    </a:solidFill>
                  </a:tcPr>
                </a:tc>
                <a:extLst>
                  <a:ext uri="{0D108BD9-81ED-4DB2-BD59-A6C34878D82A}">
                    <a16:rowId xmlns:a16="http://schemas.microsoft.com/office/drawing/2014/main" val="2304284910"/>
                  </a:ext>
                </a:extLst>
              </a:tr>
              <a:tr h="337675">
                <a:tc>
                  <a:txBody>
                    <a:bodyPr/>
                    <a:lstStyle/>
                    <a:p>
                      <a:pPr algn="l"/>
                      <a:r>
                        <a:rPr lang="en-US" sz="1600" b="1" dirty="0"/>
                        <a:t>9</a:t>
                      </a:r>
                      <a:endParaRPr lang="fr-FR" sz="1600" b="1" dirty="0"/>
                    </a:p>
                  </a:txBody>
                  <a:tcPr anchor="ctr">
                    <a:solidFill>
                      <a:schemeClr val="bg1">
                        <a:lumMod val="95000"/>
                      </a:schemeClr>
                    </a:solidFill>
                  </a:tcPr>
                </a:tc>
                <a:extLst>
                  <a:ext uri="{0D108BD9-81ED-4DB2-BD59-A6C34878D82A}">
                    <a16:rowId xmlns:a16="http://schemas.microsoft.com/office/drawing/2014/main" val="2057785605"/>
                  </a:ext>
                </a:extLst>
              </a:tr>
              <a:tr h="337675">
                <a:tc>
                  <a:txBody>
                    <a:bodyPr/>
                    <a:lstStyle/>
                    <a:p>
                      <a:pPr algn="l"/>
                      <a:r>
                        <a:rPr lang="en-US" sz="1600" b="1" dirty="0"/>
                        <a:t>10</a:t>
                      </a:r>
                      <a:endParaRPr lang="fr-FR" sz="1600" b="1" dirty="0"/>
                    </a:p>
                  </a:txBody>
                  <a:tcPr anchor="ctr">
                    <a:solidFill>
                      <a:schemeClr val="bg1">
                        <a:lumMod val="95000"/>
                      </a:schemeClr>
                    </a:solidFill>
                  </a:tcPr>
                </a:tc>
                <a:extLst>
                  <a:ext uri="{0D108BD9-81ED-4DB2-BD59-A6C34878D82A}">
                    <a16:rowId xmlns:a16="http://schemas.microsoft.com/office/drawing/2014/main" val="58793516"/>
                  </a:ext>
                </a:extLst>
              </a:tr>
            </a:tbl>
          </a:graphicData>
        </a:graphic>
      </p:graphicFrame>
      <p:sp>
        <p:nvSpPr>
          <p:cNvPr id="50" name="TextBox 49">
            <a:extLst>
              <a:ext uri="{FF2B5EF4-FFF2-40B4-BE49-F238E27FC236}">
                <a16:creationId xmlns:a16="http://schemas.microsoft.com/office/drawing/2014/main" id="{67F381A8-A043-4F78-86DE-6E0CACA87D55}"/>
              </a:ext>
            </a:extLst>
          </p:cNvPr>
          <p:cNvSpPr txBox="1"/>
          <p:nvPr/>
        </p:nvSpPr>
        <p:spPr>
          <a:xfrm>
            <a:off x="6659622" y="3660184"/>
            <a:ext cx="4710545" cy="830997"/>
          </a:xfrm>
          <a:prstGeom prst="rect">
            <a:avLst/>
          </a:prstGeom>
          <a:noFill/>
        </p:spPr>
        <p:txBody>
          <a:bodyPr wrap="square">
            <a:spAutoFit/>
          </a:bodyPr>
          <a:lstStyle/>
          <a:p>
            <a:r>
              <a:rPr lang="en-US" sz="2400" dirty="0"/>
              <a:t>Can be represented using an </a:t>
            </a:r>
            <a:r>
              <a:rPr lang="en-US" sz="2400" b="1" i="1" dirty="0">
                <a:solidFill>
                  <a:srgbClr val="FFC000"/>
                </a:solidFill>
              </a:rPr>
              <a:t>INCIDENCE MATRIX </a:t>
            </a:r>
            <a:endParaRPr lang="fr-FR" sz="2400" dirty="0"/>
          </a:p>
        </p:txBody>
      </p:sp>
      <p:sp>
        <p:nvSpPr>
          <p:cNvPr id="51" name="TextBox 50">
            <a:extLst>
              <a:ext uri="{FF2B5EF4-FFF2-40B4-BE49-F238E27FC236}">
                <a16:creationId xmlns:a16="http://schemas.microsoft.com/office/drawing/2014/main" id="{B01150C0-9A3B-4CFE-8FC2-9A22BD33D9EC}"/>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8096088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Higher-order networks </a:t>
            </a:r>
            <a:r>
              <a:rPr lang="en-US" sz="2000" dirty="0"/>
              <a:t>are a tool to represent interactions that can be between more than two individuals</a:t>
            </a:r>
            <a:endParaRPr lang="en-US" sz="2000" b="1" i="1" dirty="0">
              <a:solidFill>
                <a:schemeClr val="accent4">
                  <a:lumMod val="75000"/>
                </a:schemeClr>
              </a:solidFill>
            </a:endParaRPr>
          </a:p>
        </p:txBody>
      </p:sp>
      <p:pic>
        <p:nvPicPr>
          <p:cNvPr id="11" name="Picture 10">
            <a:extLst>
              <a:ext uri="{FF2B5EF4-FFF2-40B4-BE49-F238E27FC236}">
                <a16:creationId xmlns:a16="http://schemas.microsoft.com/office/drawing/2014/main" id="{E82DEF89-396F-4711-A174-572D3C05A1B6}"/>
              </a:ext>
            </a:extLst>
          </p:cNvPr>
          <p:cNvPicPr>
            <a:picLocks noChangeAspect="1"/>
          </p:cNvPicPr>
          <p:nvPr/>
        </p:nvPicPr>
        <p:blipFill rotWithShape="1">
          <a:blip r:embed="rId3"/>
          <a:srcRect l="74470" t="58013" r="16818" b="10202"/>
          <a:stretch/>
        </p:blipFill>
        <p:spPr>
          <a:xfrm>
            <a:off x="8151353" y="2279258"/>
            <a:ext cx="3731493" cy="3828832"/>
          </a:xfrm>
          <a:prstGeom prst="rect">
            <a:avLst/>
          </a:prstGeom>
        </p:spPr>
      </p:pic>
      <p:pic>
        <p:nvPicPr>
          <p:cNvPr id="7" name="Picture 6">
            <a:extLst>
              <a:ext uri="{FF2B5EF4-FFF2-40B4-BE49-F238E27FC236}">
                <a16:creationId xmlns:a16="http://schemas.microsoft.com/office/drawing/2014/main" id="{17B442C1-2275-452A-8444-C5A813C947F7}"/>
              </a:ext>
            </a:extLst>
          </p:cNvPr>
          <p:cNvPicPr>
            <a:picLocks noChangeAspect="1"/>
          </p:cNvPicPr>
          <p:nvPr/>
        </p:nvPicPr>
        <p:blipFill>
          <a:blip r:embed="rId4"/>
          <a:stretch>
            <a:fillRect/>
          </a:stretch>
        </p:blipFill>
        <p:spPr>
          <a:xfrm>
            <a:off x="442948" y="2166030"/>
            <a:ext cx="7422419" cy="3967283"/>
          </a:xfrm>
          <a:prstGeom prst="rect">
            <a:avLst/>
          </a:prstGeom>
        </p:spPr>
      </p:pic>
      <p:sp>
        <p:nvSpPr>
          <p:cNvPr id="10" name="TextBox 9">
            <a:extLst>
              <a:ext uri="{FF2B5EF4-FFF2-40B4-BE49-F238E27FC236}">
                <a16:creationId xmlns:a16="http://schemas.microsoft.com/office/drawing/2014/main" id="{804BD8BA-D284-4502-8D5D-E390C1B79E5A}"/>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4154961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Higher-order networks </a:t>
            </a:r>
            <a:r>
              <a:rPr lang="en-US" sz="2000" dirty="0"/>
              <a:t>are a tool to represent interactions that can be between more than two individuals</a:t>
            </a:r>
            <a:endParaRPr lang="en-US" sz="2000" b="1" i="1" dirty="0">
              <a:solidFill>
                <a:schemeClr val="accent4">
                  <a:lumMod val="75000"/>
                </a:schemeClr>
              </a:solidFill>
            </a:endParaRPr>
          </a:p>
        </p:txBody>
      </p:sp>
      <p:pic>
        <p:nvPicPr>
          <p:cNvPr id="11" name="Picture 10">
            <a:extLst>
              <a:ext uri="{FF2B5EF4-FFF2-40B4-BE49-F238E27FC236}">
                <a16:creationId xmlns:a16="http://schemas.microsoft.com/office/drawing/2014/main" id="{E82DEF89-396F-4711-A174-572D3C05A1B6}"/>
              </a:ext>
            </a:extLst>
          </p:cNvPr>
          <p:cNvPicPr>
            <a:picLocks noChangeAspect="1"/>
          </p:cNvPicPr>
          <p:nvPr/>
        </p:nvPicPr>
        <p:blipFill rotWithShape="1">
          <a:blip r:embed="rId3"/>
          <a:srcRect l="74470" t="58013" r="16818" b="10202"/>
          <a:stretch/>
        </p:blipFill>
        <p:spPr>
          <a:xfrm>
            <a:off x="8151353" y="2279258"/>
            <a:ext cx="3731493" cy="3828832"/>
          </a:xfrm>
          <a:prstGeom prst="rect">
            <a:avLst/>
          </a:prstGeom>
        </p:spPr>
      </p:pic>
      <p:sp>
        <p:nvSpPr>
          <p:cNvPr id="8" name="TextBox 7">
            <a:extLst>
              <a:ext uri="{FF2B5EF4-FFF2-40B4-BE49-F238E27FC236}">
                <a16:creationId xmlns:a16="http://schemas.microsoft.com/office/drawing/2014/main" id="{4764EC5B-3B1C-4352-9B48-9B26823B3401}"/>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2343296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Higher-order networks </a:t>
            </a:r>
            <a:r>
              <a:rPr lang="en-US" sz="2000" dirty="0"/>
              <a:t>are a tool to represent interactions that can be between more than two individuals</a:t>
            </a:r>
            <a:endParaRPr lang="en-US" sz="2000" b="1" i="1" dirty="0">
              <a:solidFill>
                <a:schemeClr val="accent4">
                  <a:lumMod val="75000"/>
                </a:schemeClr>
              </a:solidFill>
            </a:endParaRPr>
          </a:p>
        </p:txBody>
      </p:sp>
      <p:pic>
        <p:nvPicPr>
          <p:cNvPr id="11" name="Picture 10">
            <a:extLst>
              <a:ext uri="{FF2B5EF4-FFF2-40B4-BE49-F238E27FC236}">
                <a16:creationId xmlns:a16="http://schemas.microsoft.com/office/drawing/2014/main" id="{E82DEF89-396F-4711-A174-572D3C05A1B6}"/>
              </a:ext>
            </a:extLst>
          </p:cNvPr>
          <p:cNvPicPr>
            <a:picLocks noChangeAspect="1"/>
          </p:cNvPicPr>
          <p:nvPr/>
        </p:nvPicPr>
        <p:blipFill rotWithShape="1">
          <a:blip r:embed="rId3"/>
          <a:srcRect l="74470" t="58013" r="16818" b="10202"/>
          <a:stretch/>
        </p:blipFill>
        <p:spPr>
          <a:xfrm>
            <a:off x="1080653" y="2306967"/>
            <a:ext cx="3731493" cy="3828832"/>
          </a:xfrm>
          <a:prstGeom prst="rect">
            <a:avLst/>
          </a:prstGeom>
        </p:spPr>
      </p:pic>
      <p:sp>
        <p:nvSpPr>
          <p:cNvPr id="15" name="TextBox 14">
            <a:extLst>
              <a:ext uri="{FF2B5EF4-FFF2-40B4-BE49-F238E27FC236}">
                <a16:creationId xmlns:a16="http://schemas.microsoft.com/office/drawing/2014/main" id="{E0607B0F-9927-42A6-936B-FF243C67E26A}"/>
              </a:ext>
            </a:extLst>
          </p:cNvPr>
          <p:cNvSpPr txBox="1"/>
          <p:nvPr/>
        </p:nvSpPr>
        <p:spPr>
          <a:xfrm>
            <a:off x="5324762" y="2636515"/>
            <a:ext cx="6567320" cy="2554545"/>
          </a:xfrm>
          <a:prstGeom prst="rect">
            <a:avLst/>
          </a:prstGeom>
          <a:noFill/>
        </p:spPr>
        <p:txBody>
          <a:bodyPr wrap="square" rtlCol="0">
            <a:spAutoFit/>
          </a:bodyPr>
          <a:lstStyle/>
          <a:p>
            <a:r>
              <a:rPr lang="en-US" sz="2000" dirty="0"/>
              <a:t>Higher-order networks let us include information on the size of interactions.</a:t>
            </a:r>
          </a:p>
          <a:p>
            <a:endParaRPr lang="en-US" sz="2000" dirty="0"/>
          </a:p>
          <a:p>
            <a:r>
              <a:rPr lang="en-US" sz="2000" dirty="0"/>
              <a:t>An “edge” can now connect more than two individuals at a time.</a:t>
            </a:r>
          </a:p>
          <a:p>
            <a:endParaRPr lang="en-US" sz="2000" dirty="0"/>
          </a:p>
          <a:p>
            <a:r>
              <a:rPr lang="en-US" sz="2000" dirty="0"/>
              <a:t>Simplest type of higher-order is the </a:t>
            </a:r>
            <a:r>
              <a:rPr lang="en-US" sz="2000" b="1" i="1" dirty="0">
                <a:solidFill>
                  <a:schemeClr val="accent4">
                    <a:lumMod val="75000"/>
                  </a:schemeClr>
                </a:solidFill>
              </a:rPr>
              <a:t>HYPERGRAPH </a:t>
            </a:r>
            <a:r>
              <a:rPr lang="en-US" sz="2000" dirty="0"/>
              <a:t>in which nodes are connected by </a:t>
            </a:r>
            <a:r>
              <a:rPr lang="en-US" sz="2000" b="1" i="1" dirty="0">
                <a:solidFill>
                  <a:schemeClr val="accent4">
                    <a:lumMod val="75000"/>
                  </a:schemeClr>
                </a:solidFill>
              </a:rPr>
              <a:t>hyperedges</a:t>
            </a:r>
          </a:p>
        </p:txBody>
      </p:sp>
      <p:sp>
        <p:nvSpPr>
          <p:cNvPr id="16" name="TextBox 15">
            <a:extLst>
              <a:ext uri="{FF2B5EF4-FFF2-40B4-BE49-F238E27FC236}">
                <a16:creationId xmlns:a16="http://schemas.microsoft.com/office/drawing/2014/main" id="{C47E9D66-EF10-4E0F-B29A-EE38308DEB30}"/>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39910611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C45A9565-3545-4A95-8AD2-21CD1E84FC09}"/>
              </a:ext>
            </a:extLst>
          </p:cNvPr>
          <p:cNvSpPr txBox="1"/>
          <p:nvPr/>
        </p:nvSpPr>
        <p:spPr>
          <a:xfrm>
            <a:off x="442948" y="1572173"/>
            <a:ext cx="11449134" cy="400110"/>
          </a:xfrm>
          <a:prstGeom prst="rect">
            <a:avLst/>
          </a:prstGeom>
          <a:noFill/>
        </p:spPr>
        <p:txBody>
          <a:bodyPr wrap="square" rtlCol="0">
            <a:spAutoFit/>
          </a:bodyPr>
          <a:lstStyle/>
          <a:p>
            <a:r>
              <a:rPr lang="en-US" sz="2000" b="1" i="1" dirty="0">
                <a:solidFill>
                  <a:schemeClr val="accent4">
                    <a:lumMod val="75000"/>
                  </a:schemeClr>
                </a:solidFill>
              </a:rPr>
              <a:t>Higher-order networks </a:t>
            </a:r>
            <a:r>
              <a:rPr lang="en-US" sz="2000" dirty="0"/>
              <a:t>are a tool to represent interactions that can be between more than two individuals</a:t>
            </a:r>
            <a:endParaRPr lang="en-US" sz="2000" b="1" i="1" dirty="0">
              <a:solidFill>
                <a:schemeClr val="accent4">
                  <a:lumMod val="75000"/>
                </a:schemeClr>
              </a:solidFill>
            </a:endParaRPr>
          </a:p>
        </p:txBody>
      </p:sp>
      <p:pic>
        <p:nvPicPr>
          <p:cNvPr id="7" name="Picture 6">
            <a:extLst>
              <a:ext uri="{FF2B5EF4-FFF2-40B4-BE49-F238E27FC236}">
                <a16:creationId xmlns:a16="http://schemas.microsoft.com/office/drawing/2014/main" id="{9F1C3EDF-F2DE-4A6C-930E-4D2E665A53B7}"/>
              </a:ext>
            </a:extLst>
          </p:cNvPr>
          <p:cNvPicPr>
            <a:picLocks noChangeAspect="1"/>
          </p:cNvPicPr>
          <p:nvPr/>
        </p:nvPicPr>
        <p:blipFill rotWithShape="1">
          <a:blip r:embed="rId3">
            <a:extLst>
              <a:ext uri="{28A0092B-C50C-407E-A947-70E740481C1C}">
                <a14:useLocalDpi xmlns:a14="http://schemas.microsoft.com/office/drawing/2010/main" val="0"/>
              </a:ext>
            </a:extLst>
          </a:blip>
          <a:srcRect l="31978" t="22426" r="32750" b="20571"/>
          <a:stretch/>
        </p:blipFill>
        <p:spPr>
          <a:xfrm>
            <a:off x="638421" y="2223654"/>
            <a:ext cx="3950943" cy="3763489"/>
          </a:xfrm>
          <a:prstGeom prst="rect">
            <a:avLst/>
          </a:prstGeom>
        </p:spPr>
      </p:pic>
      <p:graphicFrame>
        <p:nvGraphicFramePr>
          <p:cNvPr id="10" name="Table 5">
            <a:extLst>
              <a:ext uri="{FF2B5EF4-FFF2-40B4-BE49-F238E27FC236}">
                <a16:creationId xmlns:a16="http://schemas.microsoft.com/office/drawing/2014/main" id="{BA05ADAD-7374-48B3-8941-8F72AA81931B}"/>
              </a:ext>
            </a:extLst>
          </p:cNvPr>
          <p:cNvGraphicFramePr>
            <a:graphicFrameLocks noGrp="1"/>
          </p:cNvGraphicFramePr>
          <p:nvPr>
            <p:extLst>
              <p:ext uri="{D42A27DB-BD31-4B8C-83A1-F6EECF244321}">
                <p14:modId xmlns:p14="http://schemas.microsoft.com/office/powerpoint/2010/main" val="2690758288"/>
              </p:ext>
            </p:extLst>
          </p:nvPr>
        </p:nvGraphicFramePr>
        <p:xfrm>
          <a:off x="6803304" y="2223654"/>
          <a:ext cx="3657600" cy="3622332"/>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1033170270"/>
                    </a:ext>
                  </a:extLst>
                </a:gridCol>
                <a:gridCol w="365760">
                  <a:extLst>
                    <a:ext uri="{9D8B030D-6E8A-4147-A177-3AD203B41FA5}">
                      <a16:colId xmlns:a16="http://schemas.microsoft.com/office/drawing/2014/main" val="2030382524"/>
                    </a:ext>
                  </a:extLst>
                </a:gridCol>
                <a:gridCol w="365760">
                  <a:extLst>
                    <a:ext uri="{9D8B030D-6E8A-4147-A177-3AD203B41FA5}">
                      <a16:colId xmlns:a16="http://schemas.microsoft.com/office/drawing/2014/main" val="443164556"/>
                    </a:ext>
                  </a:extLst>
                </a:gridCol>
                <a:gridCol w="365760">
                  <a:extLst>
                    <a:ext uri="{9D8B030D-6E8A-4147-A177-3AD203B41FA5}">
                      <a16:colId xmlns:a16="http://schemas.microsoft.com/office/drawing/2014/main" val="506361527"/>
                    </a:ext>
                  </a:extLst>
                </a:gridCol>
                <a:gridCol w="365760">
                  <a:extLst>
                    <a:ext uri="{9D8B030D-6E8A-4147-A177-3AD203B41FA5}">
                      <a16:colId xmlns:a16="http://schemas.microsoft.com/office/drawing/2014/main" val="1601617591"/>
                    </a:ext>
                  </a:extLst>
                </a:gridCol>
                <a:gridCol w="365760">
                  <a:extLst>
                    <a:ext uri="{9D8B030D-6E8A-4147-A177-3AD203B41FA5}">
                      <a16:colId xmlns:a16="http://schemas.microsoft.com/office/drawing/2014/main" val="4341108"/>
                    </a:ext>
                  </a:extLst>
                </a:gridCol>
                <a:gridCol w="365760">
                  <a:extLst>
                    <a:ext uri="{9D8B030D-6E8A-4147-A177-3AD203B41FA5}">
                      <a16:colId xmlns:a16="http://schemas.microsoft.com/office/drawing/2014/main" val="3001118956"/>
                    </a:ext>
                  </a:extLst>
                </a:gridCol>
                <a:gridCol w="365760">
                  <a:extLst>
                    <a:ext uri="{9D8B030D-6E8A-4147-A177-3AD203B41FA5}">
                      <a16:colId xmlns:a16="http://schemas.microsoft.com/office/drawing/2014/main" val="195391122"/>
                    </a:ext>
                  </a:extLst>
                </a:gridCol>
                <a:gridCol w="365760">
                  <a:extLst>
                    <a:ext uri="{9D8B030D-6E8A-4147-A177-3AD203B41FA5}">
                      <a16:colId xmlns:a16="http://schemas.microsoft.com/office/drawing/2014/main" val="4016148342"/>
                    </a:ext>
                  </a:extLst>
                </a:gridCol>
                <a:gridCol w="365760">
                  <a:extLst>
                    <a:ext uri="{9D8B030D-6E8A-4147-A177-3AD203B41FA5}">
                      <a16:colId xmlns:a16="http://schemas.microsoft.com/office/drawing/2014/main" val="1585395503"/>
                    </a:ext>
                  </a:extLst>
                </a:gridCol>
              </a:tblGrid>
              <a:tr h="368373">
                <a:tc gridSpan="10">
                  <a:txBody>
                    <a:bodyPr/>
                    <a:lstStyle/>
                    <a:p>
                      <a:pPr algn="ctr"/>
                      <a:r>
                        <a:rPr lang="en-US" sz="1400" dirty="0"/>
                        <a:t>Individuals</a:t>
                      </a:r>
                      <a:endParaRPr lang="fr-FR" sz="1400" dirty="0"/>
                    </a:p>
                  </a:txBody>
                  <a:tcPr anchor="ctr">
                    <a:solidFill>
                      <a:schemeClr val="tx1"/>
                    </a:solidFill>
                  </a:tcPr>
                </a:tc>
                <a:tc hMerge="1">
                  <a:txBody>
                    <a:bodyPr/>
                    <a:lstStyle/>
                    <a:p>
                      <a:r>
                        <a:rPr lang="en-US" dirty="0"/>
                        <a:t>2</a:t>
                      </a:r>
                      <a:endParaRPr lang="fr-FR" dirty="0"/>
                    </a:p>
                  </a:txBody>
                  <a:tcPr>
                    <a:solidFill>
                      <a:schemeClr val="tx1"/>
                    </a:solidFill>
                  </a:tcPr>
                </a:tc>
                <a:tc hMerge="1">
                  <a:txBody>
                    <a:bodyPr/>
                    <a:lstStyle/>
                    <a:p>
                      <a:r>
                        <a:rPr lang="en-US" dirty="0"/>
                        <a:t>3</a:t>
                      </a:r>
                      <a:endParaRPr lang="fr-FR" dirty="0"/>
                    </a:p>
                  </a:txBody>
                  <a:tcPr>
                    <a:solidFill>
                      <a:schemeClr val="tx1"/>
                    </a:solidFill>
                  </a:tcPr>
                </a:tc>
                <a:tc hMerge="1">
                  <a:txBody>
                    <a:bodyPr/>
                    <a:lstStyle/>
                    <a:p>
                      <a:r>
                        <a:rPr lang="en-US" dirty="0"/>
                        <a:t>4</a:t>
                      </a:r>
                      <a:endParaRPr lang="fr-FR" dirty="0"/>
                    </a:p>
                  </a:txBody>
                  <a:tcPr>
                    <a:solidFill>
                      <a:schemeClr val="tx1"/>
                    </a:solidFill>
                  </a:tcPr>
                </a:tc>
                <a:tc hMerge="1">
                  <a:txBody>
                    <a:bodyPr/>
                    <a:lstStyle/>
                    <a:p>
                      <a:r>
                        <a:rPr lang="en-US" dirty="0"/>
                        <a:t>5</a:t>
                      </a:r>
                      <a:endParaRPr lang="fr-FR" dirty="0"/>
                    </a:p>
                  </a:txBody>
                  <a:tcPr>
                    <a:solidFill>
                      <a:schemeClr val="tx1"/>
                    </a:solidFill>
                  </a:tcPr>
                </a:tc>
                <a:tc hMerge="1">
                  <a:txBody>
                    <a:bodyPr/>
                    <a:lstStyle/>
                    <a:p>
                      <a:r>
                        <a:rPr lang="en-US" dirty="0"/>
                        <a:t>6</a:t>
                      </a:r>
                      <a:endParaRPr lang="fr-FR" dirty="0"/>
                    </a:p>
                  </a:txBody>
                  <a:tcPr>
                    <a:solidFill>
                      <a:schemeClr val="tx1"/>
                    </a:solidFill>
                  </a:tcPr>
                </a:tc>
                <a:tc hMerge="1">
                  <a:txBody>
                    <a:bodyPr/>
                    <a:lstStyle/>
                    <a:p>
                      <a:r>
                        <a:rPr lang="en-US" dirty="0"/>
                        <a:t>7</a:t>
                      </a:r>
                      <a:endParaRPr lang="fr-FR" dirty="0"/>
                    </a:p>
                  </a:txBody>
                  <a:tcPr>
                    <a:solidFill>
                      <a:schemeClr val="tx1"/>
                    </a:solidFill>
                  </a:tcPr>
                </a:tc>
                <a:tc hMerge="1">
                  <a:txBody>
                    <a:bodyPr/>
                    <a:lstStyle/>
                    <a:p>
                      <a:r>
                        <a:rPr lang="en-US" dirty="0"/>
                        <a:t>8</a:t>
                      </a:r>
                      <a:endParaRPr lang="fr-FR" dirty="0"/>
                    </a:p>
                  </a:txBody>
                  <a:tcPr>
                    <a:solidFill>
                      <a:schemeClr val="tx1"/>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408083053"/>
                  </a:ext>
                </a:extLst>
              </a:tr>
              <a:tr h="552559">
                <a:tc>
                  <a:txBody>
                    <a:bodyPr/>
                    <a:lstStyle/>
                    <a:p>
                      <a:pPr algn="ctr"/>
                      <a:r>
                        <a:rPr lang="en-US" sz="1400" b="1" dirty="0">
                          <a:solidFill>
                            <a:schemeClr val="accent4">
                              <a:lumMod val="60000"/>
                              <a:lumOff val="40000"/>
                            </a:schemeClr>
                          </a:solidFill>
                        </a:rPr>
                        <a:t>1</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2</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3</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4</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5</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6</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7</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8</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9</a:t>
                      </a:r>
                      <a:endParaRPr lang="fr-FR" sz="1400" b="1" dirty="0">
                        <a:solidFill>
                          <a:schemeClr val="accent4">
                            <a:lumMod val="60000"/>
                            <a:lumOff val="40000"/>
                          </a:schemeClr>
                        </a:solidFill>
                      </a:endParaRPr>
                    </a:p>
                  </a:txBody>
                  <a:tcPr anchor="ctr">
                    <a:solidFill>
                      <a:schemeClr val="tx1"/>
                    </a:solidFill>
                  </a:tcPr>
                </a:tc>
                <a:tc>
                  <a:txBody>
                    <a:bodyPr/>
                    <a:lstStyle/>
                    <a:p>
                      <a:pPr algn="ctr"/>
                      <a:r>
                        <a:rPr lang="en-US" sz="1400" b="1" dirty="0">
                          <a:solidFill>
                            <a:schemeClr val="accent4">
                              <a:lumMod val="60000"/>
                              <a:lumOff val="40000"/>
                            </a:schemeClr>
                          </a:solidFill>
                        </a:rPr>
                        <a:t>10</a:t>
                      </a:r>
                      <a:endParaRPr lang="fr-FR" sz="1400" b="1"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1898052159"/>
                  </a:ext>
                </a:extLst>
              </a:tr>
              <a:tr h="337675">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extLst>
                  <a:ext uri="{0D108BD9-81ED-4DB2-BD59-A6C34878D82A}">
                    <a16:rowId xmlns:a16="http://schemas.microsoft.com/office/drawing/2014/main" val="1716873827"/>
                  </a:ext>
                </a:extLst>
              </a:tr>
              <a:tr h="337675">
                <a:tc>
                  <a:txBody>
                    <a:bodyPr/>
                    <a:lstStyle/>
                    <a:p>
                      <a:pPr algn="ctr"/>
                      <a:r>
                        <a:rPr lang="en-US" sz="1400" b="1" i="1" dirty="0"/>
                        <a:t>1</a:t>
                      </a:r>
                      <a:endParaRPr lang="fr-FR" sz="1400" b="1" i="1" dirty="0"/>
                    </a:p>
                  </a:txBody>
                  <a:tcPr anchor="ctr">
                    <a:solidFill>
                      <a:schemeClr val="bg1">
                        <a:lumMod val="95000"/>
                      </a:schemeClr>
                    </a:solidFill>
                  </a:tcPr>
                </a:tc>
                <a:tc>
                  <a:txBody>
                    <a:bodyPr/>
                    <a:lstStyle/>
                    <a:p>
                      <a:pPr algn="ctr"/>
                      <a:r>
                        <a:rPr lang="en-US" sz="1400" b="1" i="1" dirty="0"/>
                        <a:t>1</a:t>
                      </a:r>
                      <a:endParaRPr lang="fr-FR" sz="1400" b="1" i="1" dirty="0"/>
                    </a:p>
                  </a:txBody>
                  <a:tcPr anchor="ctr">
                    <a:solidFill>
                      <a:schemeClr val="bg1">
                        <a:lumMod val="95000"/>
                      </a:schemeClr>
                    </a:solidFill>
                  </a:tcPr>
                </a:tc>
                <a:tc>
                  <a:txBody>
                    <a:bodyPr/>
                    <a:lstStyle/>
                    <a:p>
                      <a:pPr algn="ctr"/>
                      <a:r>
                        <a:rPr lang="en-US" sz="1400" b="1" i="1" dirty="0"/>
                        <a:t>1</a:t>
                      </a:r>
                      <a:endParaRPr lang="fr-FR" sz="1400" b="1" i="1" dirty="0"/>
                    </a:p>
                  </a:txBody>
                  <a:tcPr anchor="ctr">
                    <a:solidFill>
                      <a:schemeClr val="bg1">
                        <a:lumMod val="95000"/>
                      </a:schemeClr>
                    </a:solidFill>
                  </a:tcPr>
                </a:tc>
                <a:tc>
                  <a:txBody>
                    <a:bodyPr/>
                    <a:lstStyle/>
                    <a:p>
                      <a:pPr algn="ctr"/>
                      <a:r>
                        <a:rPr lang="en-US" sz="1400" b="1" i="1" dirty="0"/>
                        <a:t>1</a:t>
                      </a:r>
                      <a:endParaRPr lang="fr-FR" sz="1400" b="1" i="1" dirty="0"/>
                    </a:p>
                  </a:txBody>
                  <a:tcPr anchor="ctr">
                    <a:solidFill>
                      <a:schemeClr val="bg1">
                        <a:lumMod val="95000"/>
                      </a:schemeClr>
                    </a:solidFill>
                  </a:tcPr>
                </a:tc>
                <a:tc>
                  <a:txBody>
                    <a:bodyPr/>
                    <a:lstStyle/>
                    <a:p>
                      <a:pPr algn="ctr"/>
                      <a:r>
                        <a:rPr lang="en-US" sz="1400" b="1" i="1" dirty="0"/>
                        <a:t>1</a:t>
                      </a:r>
                      <a:endParaRPr lang="fr-FR" sz="1400" b="1" i="1" dirty="0"/>
                    </a:p>
                  </a:txBody>
                  <a:tcPr anchor="ctr">
                    <a:solidFill>
                      <a:schemeClr val="bg1">
                        <a:lumMod val="95000"/>
                      </a:schemeClr>
                    </a:solidFill>
                  </a:tcPr>
                </a:tc>
                <a:tc>
                  <a:txBody>
                    <a:bodyPr/>
                    <a:lstStyle/>
                    <a:p>
                      <a:pPr algn="ctr"/>
                      <a:r>
                        <a:rPr lang="en-US" sz="1400" b="1" i="1" dirty="0"/>
                        <a:t>0</a:t>
                      </a:r>
                      <a:endParaRPr lang="fr-FR" sz="1400" b="1" i="1" dirty="0"/>
                    </a:p>
                  </a:txBody>
                  <a:tcPr anchor="ctr">
                    <a:solidFill>
                      <a:schemeClr val="bg1">
                        <a:lumMod val="95000"/>
                      </a:schemeClr>
                    </a:solidFill>
                  </a:tcPr>
                </a:tc>
                <a:tc>
                  <a:txBody>
                    <a:bodyPr/>
                    <a:lstStyle/>
                    <a:p>
                      <a:pPr algn="ctr"/>
                      <a:r>
                        <a:rPr lang="en-US" sz="1400" b="1" i="1" dirty="0"/>
                        <a:t>0</a:t>
                      </a:r>
                      <a:endParaRPr lang="fr-FR" sz="1400" b="1" i="1" dirty="0"/>
                    </a:p>
                  </a:txBody>
                  <a:tcPr anchor="ctr">
                    <a:solidFill>
                      <a:schemeClr val="bg1">
                        <a:lumMod val="95000"/>
                      </a:schemeClr>
                    </a:solidFill>
                  </a:tcPr>
                </a:tc>
                <a:tc>
                  <a:txBody>
                    <a:bodyPr/>
                    <a:lstStyle/>
                    <a:p>
                      <a:pPr algn="ctr"/>
                      <a:r>
                        <a:rPr lang="en-US" sz="1400" b="1" i="1" dirty="0"/>
                        <a:t>0</a:t>
                      </a:r>
                      <a:endParaRPr lang="fr-FR" sz="1400" b="1" i="1" dirty="0"/>
                    </a:p>
                  </a:txBody>
                  <a:tcPr anchor="ctr">
                    <a:solidFill>
                      <a:schemeClr val="bg1">
                        <a:lumMod val="95000"/>
                      </a:schemeClr>
                    </a:solidFill>
                  </a:tcPr>
                </a:tc>
                <a:tc>
                  <a:txBody>
                    <a:bodyPr/>
                    <a:lstStyle/>
                    <a:p>
                      <a:pPr algn="ctr"/>
                      <a:r>
                        <a:rPr lang="en-US" sz="1400" b="1" i="1" dirty="0"/>
                        <a:t>0</a:t>
                      </a:r>
                      <a:endParaRPr lang="fr-FR" sz="1400" b="1" i="1" dirty="0"/>
                    </a:p>
                  </a:txBody>
                  <a:tcPr anchor="ctr">
                    <a:solidFill>
                      <a:schemeClr val="bg1">
                        <a:lumMod val="95000"/>
                      </a:schemeClr>
                    </a:solidFill>
                  </a:tcPr>
                </a:tc>
                <a:tc>
                  <a:txBody>
                    <a:bodyPr/>
                    <a:lstStyle/>
                    <a:p>
                      <a:pPr algn="ctr"/>
                      <a:r>
                        <a:rPr lang="en-US" sz="1400" b="1" i="1" dirty="0"/>
                        <a:t>0</a:t>
                      </a:r>
                      <a:endParaRPr lang="fr-FR" sz="1400" b="1" i="1" dirty="0"/>
                    </a:p>
                  </a:txBody>
                  <a:tcPr anchor="ctr">
                    <a:solidFill>
                      <a:schemeClr val="bg1">
                        <a:lumMod val="95000"/>
                      </a:schemeClr>
                    </a:solidFill>
                  </a:tcPr>
                </a:tc>
                <a:extLst>
                  <a:ext uri="{0D108BD9-81ED-4DB2-BD59-A6C34878D82A}">
                    <a16:rowId xmlns:a16="http://schemas.microsoft.com/office/drawing/2014/main" val="3823689601"/>
                  </a:ext>
                </a:extLst>
              </a:tr>
              <a:tr h="337675">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extLst>
                  <a:ext uri="{0D108BD9-81ED-4DB2-BD59-A6C34878D82A}">
                    <a16:rowId xmlns:a16="http://schemas.microsoft.com/office/drawing/2014/main" val="367726673"/>
                  </a:ext>
                </a:extLst>
              </a:tr>
              <a:tr h="337675">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extLst>
                  <a:ext uri="{0D108BD9-81ED-4DB2-BD59-A6C34878D82A}">
                    <a16:rowId xmlns:a16="http://schemas.microsoft.com/office/drawing/2014/main" val="628632633"/>
                  </a:ext>
                </a:extLst>
              </a:tr>
              <a:tr h="337675">
                <a:tc>
                  <a:txBody>
                    <a:bodyPr/>
                    <a:lstStyle/>
                    <a:p>
                      <a:pPr algn="ctr"/>
                      <a:r>
                        <a:rPr lang="en-US" sz="1400" b="1" dirty="0"/>
                        <a:t>0</a:t>
                      </a:r>
                      <a:endParaRPr lang="fr-FR" sz="1400" b="1" dirty="0"/>
                    </a:p>
                  </a:txBody>
                  <a:tcPr anchor="ctr">
                    <a:solidFill>
                      <a:schemeClr val="bg1">
                        <a:lumMod val="95000"/>
                      </a:schemeClr>
                    </a:solidFill>
                  </a:tcPr>
                </a:tc>
                <a:tc>
                  <a:txBody>
                    <a:bodyPr/>
                    <a:lstStyle/>
                    <a:p>
                      <a:pPr algn="ctr"/>
                      <a:r>
                        <a:rPr lang="en-US" sz="1400" b="1" dirty="0"/>
                        <a:t>0</a:t>
                      </a:r>
                      <a:endParaRPr lang="fr-FR" sz="1400" b="1" dirty="0"/>
                    </a:p>
                  </a:txBody>
                  <a:tcPr anchor="ctr">
                    <a:solidFill>
                      <a:schemeClr val="bg1">
                        <a:lumMod val="95000"/>
                      </a:schemeClr>
                    </a:solidFill>
                  </a:tcPr>
                </a:tc>
                <a:tc>
                  <a:txBody>
                    <a:bodyPr/>
                    <a:lstStyle/>
                    <a:p>
                      <a:pPr algn="ctr"/>
                      <a:r>
                        <a:rPr lang="en-US" sz="1400" b="1" dirty="0"/>
                        <a:t>0</a:t>
                      </a:r>
                      <a:endParaRPr lang="fr-FR" sz="1400" b="1" dirty="0"/>
                    </a:p>
                  </a:txBody>
                  <a:tcPr anchor="ctr">
                    <a:solidFill>
                      <a:schemeClr val="bg1">
                        <a:lumMod val="95000"/>
                      </a:schemeClr>
                    </a:solidFill>
                  </a:tcPr>
                </a:tc>
                <a:tc>
                  <a:txBody>
                    <a:bodyPr/>
                    <a:lstStyle/>
                    <a:p>
                      <a:pPr algn="ctr"/>
                      <a:r>
                        <a:rPr lang="en-US" sz="1400" b="1" dirty="0"/>
                        <a:t>0</a:t>
                      </a:r>
                      <a:endParaRPr lang="fr-FR" sz="1400" b="1" dirty="0"/>
                    </a:p>
                  </a:txBody>
                  <a:tcPr anchor="ctr">
                    <a:solidFill>
                      <a:schemeClr val="bg1">
                        <a:lumMod val="95000"/>
                      </a:schemeClr>
                    </a:solidFill>
                  </a:tcPr>
                </a:tc>
                <a:tc>
                  <a:txBody>
                    <a:bodyPr/>
                    <a:lstStyle/>
                    <a:p>
                      <a:pPr algn="ctr"/>
                      <a:r>
                        <a:rPr lang="en-US" sz="1400" b="1" dirty="0"/>
                        <a:t>0</a:t>
                      </a:r>
                      <a:endParaRPr lang="fr-FR" sz="1400" b="1" dirty="0"/>
                    </a:p>
                  </a:txBody>
                  <a:tcPr anchor="ctr">
                    <a:solidFill>
                      <a:schemeClr val="bg1">
                        <a:lumMod val="95000"/>
                      </a:schemeClr>
                    </a:solidFill>
                  </a:tcPr>
                </a:tc>
                <a:tc>
                  <a:txBody>
                    <a:bodyPr/>
                    <a:lstStyle/>
                    <a:p>
                      <a:pPr algn="ctr"/>
                      <a:r>
                        <a:rPr lang="en-US" sz="1400" b="1" dirty="0"/>
                        <a:t>1</a:t>
                      </a:r>
                      <a:endParaRPr lang="fr-FR" sz="1400" b="1" dirty="0"/>
                    </a:p>
                  </a:txBody>
                  <a:tcPr anchor="ctr">
                    <a:solidFill>
                      <a:schemeClr val="bg1">
                        <a:lumMod val="95000"/>
                      </a:schemeClr>
                    </a:solidFill>
                  </a:tcPr>
                </a:tc>
                <a:tc>
                  <a:txBody>
                    <a:bodyPr/>
                    <a:lstStyle/>
                    <a:p>
                      <a:pPr algn="ctr"/>
                      <a:r>
                        <a:rPr lang="en-US" sz="1400" b="1" dirty="0"/>
                        <a:t>1</a:t>
                      </a:r>
                      <a:endParaRPr lang="fr-FR" sz="1400" b="1" dirty="0"/>
                    </a:p>
                  </a:txBody>
                  <a:tcPr anchor="ctr">
                    <a:solidFill>
                      <a:schemeClr val="bg1">
                        <a:lumMod val="95000"/>
                      </a:schemeClr>
                    </a:solidFill>
                  </a:tcPr>
                </a:tc>
                <a:tc>
                  <a:txBody>
                    <a:bodyPr/>
                    <a:lstStyle/>
                    <a:p>
                      <a:pPr algn="ctr"/>
                      <a:r>
                        <a:rPr lang="en-US" sz="1400" b="1" dirty="0"/>
                        <a:t>1</a:t>
                      </a:r>
                      <a:endParaRPr lang="fr-FR" sz="1400" b="1" dirty="0"/>
                    </a:p>
                  </a:txBody>
                  <a:tcPr anchor="ctr">
                    <a:solidFill>
                      <a:schemeClr val="bg1">
                        <a:lumMod val="95000"/>
                      </a:schemeClr>
                    </a:solidFill>
                  </a:tcPr>
                </a:tc>
                <a:tc>
                  <a:txBody>
                    <a:bodyPr/>
                    <a:lstStyle/>
                    <a:p>
                      <a:pPr algn="ctr"/>
                      <a:r>
                        <a:rPr lang="en-US" sz="1400" b="1" dirty="0"/>
                        <a:t>0</a:t>
                      </a:r>
                      <a:endParaRPr lang="fr-FR" sz="1400" b="1" dirty="0"/>
                    </a:p>
                  </a:txBody>
                  <a:tcPr anchor="ctr">
                    <a:solidFill>
                      <a:schemeClr val="bg1">
                        <a:lumMod val="95000"/>
                      </a:schemeClr>
                    </a:solidFill>
                  </a:tcPr>
                </a:tc>
                <a:tc>
                  <a:txBody>
                    <a:bodyPr/>
                    <a:lstStyle/>
                    <a:p>
                      <a:pPr algn="ctr"/>
                      <a:r>
                        <a:rPr lang="en-US" sz="1400" b="1" dirty="0"/>
                        <a:t>0</a:t>
                      </a:r>
                      <a:endParaRPr lang="fr-FR" sz="1400" b="1" dirty="0"/>
                    </a:p>
                  </a:txBody>
                  <a:tcPr anchor="ctr">
                    <a:solidFill>
                      <a:schemeClr val="bg1">
                        <a:lumMod val="95000"/>
                      </a:schemeClr>
                    </a:solidFill>
                  </a:tcPr>
                </a:tc>
                <a:extLst>
                  <a:ext uri="{0D108BD9-81ED-4DB2-BD59-A6C34878D82A}">
                    <a16:rowId xmlns:a16="http://schemas.microsoft.com/office/drawing/2014/main" val="1700495660"/>
                  </a:ext>
                </a:extLst>
              </a:tr>
              <a:tr h="337675">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extLst>
                  <a:ext uri="{0D108BD9-81ED-4DB2-BD59-A6C34878D82A}">
                    <a16:rowId xmlns:a16="http://schemas.microsoft.com/office/drawing/2014/main" val="3682890038"/>
                  </a:ext>
                </a:extLst>
              </a:tr>
              <a:tr h="337675">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extLst>
                  <a:ext uri="{0D108BD9-81ED-4DB2-BD59-A6C34878D82A}">
                    <a16:rowId xmlns:a16="http://schemas.microsoft.com/office/drawing/2014/main" val="3080486891"/>
                  </a:ext>
                </a:extLst>
              </a:tr>
              <a:tr h="337675">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0</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tc>
                  <a:txBody>
                    <a:bodyPr/>
                    <a:lstStyle/>
                    <a:p>
                      <a:pPr algn="ctr"/>
                      <a:r>
                        <a:rPr lang="en-US" sz="1400" dirty="0"/>
                        <a:t>1</a:t>
                      </a:r>
                      <a:endParaRPr lang="fr-FR" sz="1400" dirty="0"/>
                    </a:p>
                  </a:txBody>
                  <a:tcPr anchor="ctr">
                    <a:solidFill>
                      <a:schemeClr val="bg1">
                        <a:lumMod val="95000"/>
                      </a:schemeClr>
                    </a:solidFill>
                  </a:tcPr>
                </a:tc>
                <a:extLst>
                  <a:ext uri="{0D108BD9-81ED-4DB2-BD59-A6C34878D82A}">
                    <a16:rowId xmlns:a16="http://schemas.microsoft.com/office/drawing/2014/main" val="413278674"/>
                  </a:ext>
                </a:extLst>
              </a:tr>
            </a:tbl>
          </a:graphicData>
        </a:graphic>
      </p:graphicFrame>
      <p:graphicFrame>
        <p:nvGraphicFramePr>
          <p:cNvPr id="12" name="Table 11">
            <a:extLst>
              <a:ext uri="{FF2B5EF4-FFF2-40B4-BE49-F238E27FC236}">
                <a16:creationId xmlns:a16="http://schemas.microsoft.com/office/drawing/2014/main" id="{D9779A7C-9DE6-4359-9EE7-98BD0B8CD16D}"/>
              </a:ext>
            </a:extLst>
          </p:cNvPr>
          <p:cNvGraphicFramePr>
            <a:graphicFrameLocks noGrp="1"/>
          </p:cNvGraphicFramePr>
          <p:nvPr>
            <p:extLst>
              <p:ext uri="{D42A27DB-BD31-4B8C-83A1-F6EECF244321}">
                <p14:modId xmlns:p14="http://schemas.microsoft.com/office/powerpoint/2010/main" val="2965285323"/>
              </p:ext>
            </p:extLst>
          </p:nvPr>
        </p:nvGraphicFramePr>
        <p:xfrm>
          <a:off x="5615711" y="2223654"/>
          <a:ext cx="1187593" cy="3622332"/>
        </p:xfrm>
        <a:graphic>
          <a:graphicData uri="http://schemas.openxmlformats.org/drawingml/2006/table">
            <a:tbl>
              <a:tblPr firstRow="1" bandRow="1">
                <a:tableStyleId>{5C22544A-7EE6-4342-B048-85BDC9FD1C3A}</a:tableStyleId>
              </a:tblPr>
              <a:tblGrid>
                <a:gridCol w="1187593">
                  <a:extLst>
                    <a:ext uri="{9D8B030D-6E8A-4147-A177-3AD203B41FA5}">
                      <a16:colId xmlns:a16="http://schemas.microsoft.com/office/drawing/2014/main" val="2489099220"/>
                    </a:ext>
                  </a:extLst>
                </a:gridCol>
              </a:tblGrid>
              <a:tr h="920932">
                <a:tc>
                  <a:txBody>
                    <a:bodyPr/>
                    <a:lstStyle/>
                    <a:p>
                      <a:pPr algn="ctr"/>
                      <a:r>
                        <a:rPr lang="en-US" sz="1400" dirty="0"/>
                        <a:t>Hyperedges</a:t>
                      </a:r>
                    </a:p>
                  </a:txBody>
                  <a:tcPr anchor="ctr">
                    <a:solidFill>
                      <a:schemeClr val="tx1"/>
                    </a:solidFill>
                  </a:tcPr>
                </a:tc>
                <a:extLst>
                  <a:ext uri="{0D108BD9-81ED-4DB2-BD59-A6C34878D82A}">
                    <a16:rowId xmlns:a16="http://schemas.microsoft.com/office/drawing/2014/main" val="2993294141"/>
                  </a:ext>
                </a:extLst>
              </a:tr>
              <a:tr h="337675">
                <a:tc>
                  <a:txBody>
                    <a:bodyPr/>
                    <a:lstStyle/>
                    <a:p>
                      <a:pPr algn="l"/>
                      <a:r>
                        <a:rPr lang="en-US" sz="1600" b="1" dirty="0"/>
                        <a:t>1</a:t>
                      </a:r>
                      <a:endParaRPr lang="fr-FR" sz="1600" b="1" dirty="0"/>
                    </a:p>
                  </a:txBody>
                  <a:tcPr anchor="ctr">
                    <a:solidFill>
                      <a:schemeClr val="bg1">
                        <a:lumMod val="95000"/>
                      </a:schemeClr>
                    </a:solidFill>
                  </a:tcPr>
                </a:tc>
                <a:extLst>
                  <a:ext uri="{0D108BD9-81ED-4DB2-BD59-A6C34878D82A}">
                    <a16:rowId xmlns:a16="http://schemas.microsoft.com/office/drawing/2014/main" val="1789951125"/>
                  </a:ext>
                </a:extLst>
              </a:tr>
              <a:tr h="337675">
                <a:tc>
                  <a:txBody>
                    <a:bodyPr/>
                    <a:lstStyle/>
                    <a:p>
                      <a:pPr algn="l"/>
                      <a:r>
                        <a:rPr lang="en-US" sz="1600" b="1" dirty="0"/>
                        <a:t>2</a:t>
                      </a:r>
                      <a:endParaRPr lang="fr-FR" sz="1600" b="1" dirty="0"/>
                    </a:p>
                  </a:txBody>
                  <a:tcPr anchor="ctr">
                    <a:solidFill>
                      <a:schemeClr val="bg1">
                        <a:lumMod val="95000"/>
                      </a:schemeClr>
                    </a:solidFill>
                  </a:tcPr>
                </a:tc>
                <a:extLst>
                  <a:ext uri="{0D108BD9-81ED-4DB2-BD59-A6C34878D82A}">
                    <a16:rowId xmlns:a16="http://schemas.microsoft.com/office/drawing/2014/main" val="247766852"/>
                  </a:ext>
                </a:extLst>
              </a:tr>
              <a:tr h="337675">
                <a:tc>
                  <a:txBody>
                    <a:bodyPr/>
                    <a:lstStyle/>
                    <a:p>
                      <a:pPr algn="l"/>
                      <a:r>
                        <a:rPr lang="en-US" sz="1600" b="1" dirty="0"/>
                        <a:t>3</a:t>
                      </a:r>
                      <a:endParaRPr lang="fr-FR" sz="1600" b="1" dirty="0"/>
                    </a:p>
                  </a:txBody>
                  <a:tcPr anchor="ctr">
                    <a:solidFill>
                      <a:schemeClr val="bg1">
                        <a:lumMod val="95000"/>
                      </a:schemeClr>
                    </a:solidFill>
                  </a:tcPr>
                </a:tc>
                <a:extLst>
                  <a:ext uri="{0D108BD9-81ED-4DB2-BD59-A6C34878D82A}">
                    <a16:rowId xmlns:a16="http://schemas.microsoft.com/office/drawing/2014/main" val="2227168265"/>
                  </a:ext>
                </a:extLst>
              </a:tr>
              <a:tr h="337675">
                <a:tc>
                  <a:txBody>
                    <a:bodyPr/>
                    <a:lstStyle/>
                    <a:p>
                      <a:pPr algn="l"/>
                      <a:r>
                        <a:rPr lang="en-US" sz="1600" b="1" dirty="0"/>
                        <a:t>4</a:t>
                      </a:r>
                      <a:endParaRPr lang="fr-FR" sz="1600" b="1" dirty="0"/>
                    </a:p>
                  </a:txBody>
                  <a:tcPr anchor="ctr">
                    <a:solidFill>
                      <a:schemeClr val="bg1">
                        <a:lumMod val="95000"/>
                      </a:schemeClr>
                    </a:solidFill>
                  </a:tcPr>
                </a:tc>
                <a:extLst>
                  <a:ext uri="{0D108BD9-81ED-4DB2-BD59-A6C34878D82A}">
                    <a16:rowId xmlns:a16="http://schemas.microsoft.com/office/drawing/2014/main" val="2531530269"/>
                  </a:ext>
                </a:extLst>
              </a:tr>
              <a:tr h="337675">
                <a:tc>
                  <a:txBody>
                    <a:bodyPr/>
                    <a:lstStyle/>
                    <a:p>
                      <a:pPr algn="l"/>
                      <a:r>
                        <a:rPr lang="en-US" sz="1600" b="1" dirty="0"/>
                        <a:t>5</a:t>
                      </a:r>
                      <a:endParaRPr lang="fr-FR" sz="1600" b="1" dirty="0"/>
                    </a:p>
                  </a:txBody>
                  <a:tcPr anchor="ctr">
                    <a:solidFill>
                      <a:schemeClr val="bg1">
                        <a:lumMod val="95000"/>
                      </a:schemeClr>
                    </a:solidFill>
                  </a:tcPr>
                </a:tc>
                <a:extLst>
                  <a:ext uri="{0D108BD9-81ED-4DB2-BD59-A6C34878D82A}">
                    <a16:rowId xmlns:a16="http://schemas.microsoft.com/office/drawing/2014/main" val="2577907071"/>
                  </a:ext>
                </a:extLst>
              </a:tr>
              <a:tr h="337675">
                <a:tc>
                  <a:txBody>
                    <a:bodyPr/>
                    <a:lstStyle/>
                    <a:p>
                      <a:pPr algn="l"/>
                      <a:r>
                        <a:rPr lang="en-US" sz="1600" b="1" dirty="0"/>
                        <a:t>6</a:t>
                      </a:r>
                      <a:endParaRPr lang="fr-FR" sz="1600" b="1" dirty="0"/>
                    </a:p>
                  </a:txBody>
                  <a:tcPr anchor="ctr">
                    <a:solidFill>
                      <a:schemeClr val="bg1">
                        <a:lumMod val="95000"/>
                      </a:schemeClr>
                    </a:solidFill>
                  </a:tcPr>
                </a:tc>
                <a:extLst>
                  <a:ext uri="{0D108BD9-81ED-4DB2-BD59-A6C34878D82A}">
                    <a16:rowId xmlns:a16="http://schemas.microsoft.com/office/drawing/2014/main" val="123392545"/>
                  </a:ext>
                </a:extLst>
              </a:tr>
              <a:tr h="337675">
                <a:tc>
                  <a:txBody>
                    <a:bodyPr/>
                    <a:lstStyle/>
                    <a:p>
                      <a:pPr algn="l"/>
                      <a:r>
                        <a:rPr lang="en-US" sz="1600" b="1" dirty="0"/>
                        <a:t>7</a:t>
                      </a:r>
                      <a:endParaRPr lang="fr-FR" sz="1600" b="1" dirty="0"/>
                    </a:p>
                  </a:txBody>
                  <a:tcPr anchor="ctr">
                    <a:solidFill>
                      <a:schemeClr val="bg1">
                        <a:lumMod val="95000"/>
                      </a:schemeClr>
                    </a:solidFill>
                  </a:tcPr>
                </a:tc>
                <a:extLst>
                  <a:ext uri="{0D108BD9-81ED-4DB2-BD59-A6C34878D82A}">
                    <a16:rowId xmlns:a16="http://schemas.microsoft.com/office/drawing/2014/main" val="2461052776"/>
                  </a:ext>
                </a:extLst>
              </a:tr>
              <a:tr h="337675">
                <a:tc>
                  <a:txBody>
                    <a:bodyPr/>
                    <a:lstStyle/>
                    <a:p>
                      <a:pPr algn="l"/>
                      <a:r>
                        <a:rPr lang="en-US" sz="1600" b="1" dirty="0"/>
                        <a:t>8</a:t>
                      </a:r>
                      <a:endParaRPr lang="fr-FR" sz="1600" b="1" dirty="0"/>
                    </a:p>
                  </a:txBody>
                  <a:tcPr anchor="ctr">
                    <a:solidFill>
                      <a:schemeClr val="bg1">
                        <a:lumMod val="95000"/>
                      </a:schemeClr>
                    </a:solidFill>
                  </a:tcPr>
                </a:tc>
                <a:extLst>
                  <a:ext uri="{0D108BD9-81ED-4DB2-BD59-A6C34878D82A}">
                    <a16:rowId xmlns:a16="http://schemas.microsoft.com/office/drawing/2014/main" val="2304284910"/>
                  </a:ext>
                </a:extLst>
              </a:tr>
            </a:tbl>
          </a:graphicData>
        </a:graphic>
      </p:graphicFrame>
      <p:sp>
        <p:nvSpPr>
          <p:cNvPr id="13" name="TextBox 12">
            <a:extLst>
              <a:ext uri="{FF2B5EF4-FFF2-40B4-BE49-F238E27FC236}">
                <a16:creationId xmlns:a16="http://schemas.microsoft.com/office/drawing/2014/main" id="{99F5416E-A4A0-4BB5-8314-1A7CA49CC443}"/>
              </a:ext>
            </a:extLst>
          </p:cNvPr>
          <p:cNvSpPr txBox="1"/>
          <p:nvPr/>
        </p:nvSpPr>
        <p:spPr>
          <a:xfrm>
            <a:off x="5615711" y="6097357"/>
            <a:ext cx="6169890" cy="369332"/>
          </a:xfrm>
          <a:prstGeom prst="rect">
            <a:avLst/>
          </a:prstGeom>
          <a:noFill/>
        </p:spPr>
        <p:txBody>
          <a:bodyPr wrap="square">
            <a:spAutoFit/>
          </a:bodyPr>
          <a:lstStyle/>
          <a:p>
            <a:r>
              <a:rPr lang="en-US" sz="1800" dirty="0"/>
              <a:t>Can be represented using an </a:t>
            </a:r>
            <a:r>
              <a:rPr lang="en-US" sz="1800" b="1" i="1" dirty="0">
                <a:solidFill>
                  <a:srgbClr val="FFC000"/>
                </a:solidFill>
              </a:rPr>
              <a:t>INCIDENCE MATRIX </a:t>
            </a:r>
            <a:endParaRPr lang="fr-FR" sz="1800" dirty="0"/>
          </a:p>
        </p:txBody>
      </p:sp>
      <p:sp>
        <p:nvSpPr>
          <p:cNvPr id="9" name="TextBox 8">
            <a:extLst>
              <a:ext uri="{FF2B5EF4-FFF2-40B4-BE49-F238E27FC236}">
                <a16:creationId xmlns:a16="http://schemas.microsoft.com/office/drawing/2014/main" id="{FCBD5B71-0C7C-408B-BB24-589F823027CC}"/>
              </a:ext>
            </a:extLst>
          </p:cNvPr>
          <p:cNvSpPr txBox="1"/>
          <p:nvPr/>
        </p:nvSpPr>
        <p:spPr>
          <a:xfrm>
            <a:off x="960581" y="5063613"/>
            <a:ext cx="508000" cy="276999"/>
          </a:xfrm>
          <a:prstGeom prst="rect">
            <a:avLst/>
          </a:prstGeom>
          <a:noFill/>
        </p:spPr>
        <p:txBody>
          <a:bodyPr wrap="square" rtlCol="0">
            <a:spAutoFit/>
          </a:bodyPr>
          <a:lstStyle/>
          <a:p>
            <a:pPr algn="ctr"/>
            <a:r>
              <a:rPr lang="en-US" sz="1200" b="1" dirty="0">
                <a:solidFill>
                  <a:schemeClr val="bg1"/>
                </a:solidFill>
              </a:rPr>
              <a:t>1</a:t>
            </a:r>
            <a:endParaRPr lang="fr-FR" sz="1200" b="1" dirty="0">
              <a:solidFill>
                <a:schemeClr val="bg1"/>
              </a:solidFill>
            </a:endParaRPr>
          </a:p>
        </p:txBody>
      </p:sp>
      <p:sp>
        <p:nvSpPr>
          <p:cNvPr id="16" name="TextBox 15">
            <a:extLst>
              <a:ext uri="{FF2B5EF4-FFF2-40B4-BE49-F238E27FC236}">
                <a16:creationId xmlns:a16="http://schemas.microsoft.com/office/drawing/2014/main" id="{7C33C502-4C80-4D67-BF9A-12AD27E77E52}"/>
              </a:ext>
            </a:extLst>
          </p:cNvPr>
          <p:cNvSpPr txBox="1"/>
          <p:nvPr/>
        </p:nvSpPr>
        <p:spPr>
          <a:xfrm>
            <a:off x="1154545" y="4777378"/>
            <a:ext cx="508000" cy="276999"/>
          </a:xfrm>
          <a:prstGeom prst="rect">
            <a:avLst/>
          </a:prstGeom>
          <a:noFill/>
        </p:spPr>
        <p:txBody>
          <a:bodyPr wrap="square" rtlCol="0">
            <a:spAutoFit/>
          </a:bodyPr>
          <a:lstStyle/>
          <a:p>
            <a:pPr algn="ctr"/>
            <a:r>
              <a:rPr lang="en-US" sz="1200" b="1" dirty="0">
                <a:solidFill>
                  <a:schemeClr val="bg1"/>
                </a:solidFill>
              </a:rPr>
              <a:t>2</a:t>
            </a:r>
            <a:endParaRPr lang="fr-FR" sz="1200" b="1" dirty="0">
              <a:solidFill>
                <a:schemeClr val="bg1"/>
              </a:solidFill>
            </a:endParaRPr>
          </a:p>
        </p:txBody>
      </p:sp>
      <p:sp>
        <p:nvSpPr>
          <p:cNvPr id="17" name="TextBox 16">
            <a:extLst>
              <a:ext uri="{FF2B5EF4-FFF2-40B4-BE49-F238E27FC236}">
                <a16:creationId xmlns:a16="http://schemas.microsoft.com/office/drawing/2014/main" id="{B93A7996-5C73-4BED-8F3A-1EA60D8A9A56}"/>
              </a:ext>
            </a:extLst>
          </p:cNvPr>
          <p:cNvSpPr txBox="1"/>
          <p:nvPr/>
        </p:nvSpPr>
        <p:spPr>
          <a:xfrm>
            <a:off x="1196109" y="5349848"/>
            <a:ext cx="508000" cy="276999"/>
          </a:xfrm>
          <a:prstGeom prst="rect">
            <a:avLst/>
          </a:prstGeom>
          <a:noFill/>
        </p:spPr>
        <p:txBody>
          <a:bodyPr wrap="square" rtlCol="0">
            <a:spAutoFit/>
          </a:bodyPr>
          <a:lstStyle/>
          <a:p>
            <a:pPr algn="ctr"/>
            <a:r>
              <a:rPr lang="en-US" sz="1200" b="1" dirty="0">
                <a:solidFill>
                  <a:schemeClr val="bg1"/>
                </a:solidFill>
              </a:rPr>
              <a:t>3</a:t>
            </a:r>
            <a:endParaRPr lang="fr-FR" sz="1200" b="1" dirty="0">
              <a:solidFill>
                <a:schemeClr val="bg1"/>
              </a:solidFill>
            </a:endParaRPr>
          </a:p>
        </p:txBody>
      </p:sp>
      <p:sp>
        <p:nvSpPr>
          <p:cNvPr id="18" name="TextBox 17">
            <a:extLst>
              <a:ext uri="{FF2B5EF4-FFF2-40B4-BE49-F238E27FC236}">
                <a16:creationId xmlns:a16="http://schemas.microsoft.com/office/drawing/2014/main" id="{D941216C-3F18-4288-AD8C-7715E341D1A9}"/>
              </a:ext>
            </a:extLst>
          </p:cNvPr>
          <p:cNvSpPr txBox="1"/>
          <p:nvPr/>
        </p:nvSpPr>
        <p:spPr>
          <a:xfrm>
            <a:off x="1481325" y="5184271"/>
            <a:ext cx="508000" cy="276999"/>
          </a:xfrm>
          <a:prstGeom prst="rect">
            <a:avLst/>
          </a:prstGeom>
          <a:noFill/>
        </p:spPr>
        <p:txBody>
          <a:bodyPr wrap="square" rtlCol="0">
            <a:spAutoFit/>
          </a:bodyPr>
          <a:lstStyle/>
          <a:p>
            <a:pPr algn="ctr"/>
            <a:r>
              <a:rPr lang="en-US" sz="1200" b="1" dirty="0">
                <a:solidFill>
                  <a:schemeClr val="bg1"/>
                </a:solidFill>
              </a:rPr>
              <a:t>4</a:t>
            </a:r>
            <a:endParaRPr lang="fr-FR" sz="1200" b="1" dirty="0">
              <a:solidFill>
                <a:schemeClr val="bg1"/>
              </a:solidFill>
            </a:endParaRPr>
          </a:p>
        </p:txBody>
      </p:sp>
      <p:sp>
        <p:nvSpPr>
          <p:cNvPr id="19" name="TextBox 18">
            <a:extLst>
              <a:ext uri="{FF2B5EF4-FFF2-40B4-BE49-F238E27FC236}">
                <a16:creationId xmlns:a16="http://schemas.microsoft.com/office/drawing/2014/main" id="{E040DAE3-B27D-4CD2-AD47-10D82037E550}"/>
              </a:ext>
            </a:extLst>
          </p:cNvPr>
          <p:cNvSpPr txBox="1"/>
          <p:nvPr/>
        </p:nvSpPr>
        <p:spPr>
          <a:xfrm>
            <a:off x="1653309" y="4641828"/>
            <a:ext cx="508000" cy="276999"/>
          </a:xfrm>
          <a:prstGeom prst="rect">
            <a:avLst/>
          </a:prstGeom>
          <a:noFill/>
        </p:spPr>
        <p:txBody>
          <a:bodyPr wrap="square" rtlCol="0">
            <a:spAutoFit/>
          </a:bodyPr>
          <a:lstStyle/>
          <a:p>
            <a:pPr algn="ctr"/>
            <a:r>
              <a:rPr lang="en-US" sz="1200" b="1" dirty="0">
                <a:solidFill>
                  <a:schemeClr val="bg1"/>
                </a:solidFill>
              </a:rPr>
              <a:t>5</a:t>
            </a:r>
            <a:endParaRPr lang="fr-FR" sz="1200" b="1" dirty="0">
              <a:solidFill>
                <a:schemeClr val="bg1"/>
              </a:solidFill>
            </a:endParaRPr>
          </a:p>
        </p:txBody>
      </p:sp>
      <p:sp>
        <p:nvSpPr>
          <p:cNvPr id="20" name="TextBox 19">
            <a:extLst>
              <a:ext uri="{FF2B5EF4-FFF2-40B4-BE49-F238E27FC236}">
                <a16:creationId xmlns:a16="http://schemas.microsoft.com/office/drawing/2014/main" id="{10EEBE52-5B38-4524-AB9E-7DB6CBA5BE20}"/>
              </a:ext>
            </a:extLst>
          </p:cNvPr>
          <p:cNvSpPr txBox="1"/>
          <p:nvPr/>
        </p:nvSpPr>
        <p:spPr>
          <a:xfrm>
            <a:off x="2516907" y="3819163"/>
            <a:ext cx="508000" cy="276999"/>
          </a:xfrm>
          <a:prstGeom prst="rect">
            <a:avLst/>
          </a:prstGeom>
          <a:noFill/>
        </p:spPr>
        <p:txBody>
          <a:bodyPr wrap="square" rtlCol="0">
            <a:spAutoFit/>
          </a:bodyPr>
          <a:lstStyle/>
          <a:p>
            <a:pPr algn="ctr"/>
            <a:r>
              <a:rPr lang="en-US" sz="1200" b="1" dirty="0">
                <a:solidFill>
                  <a:schemeClr val="bg1"/>
                </a:solidFill>
              </a:rPr>
              <a:t>6</a:t>
            </a:r>
            <a:endParaRPr lang="fr-FR" sz="1200" b="1" dirty="0">
              <a:solidFill>
                <a:schemeClr val="bg1"/>
              </a:solidFill>
            </a:endParaRPr>
          </a:p>
        </p:txBody>
      </p:sp>
      <p:sp>
        <p:nvSpPr>
          <p:cNvPr id="21" name="TextBox 20">
            <a:extLst>
              <a:ext uri="{FF2B5EF4-FFF2-40B4-BE49-F238E27FC236}">
                <a16:creationId xmlns:a16="http://schemas.microsoft.com/office/drawing/2014/main" id="{6DD39424-563F-4A99-8AEE-56367D950369}"/>
              </a:ext>
            </a:extLst>
          </p:cNvPr>
          <p:cNvSpPr txBox="1"/>
          <p:nvPr/>
        </p:nvSpPr>
        <p:spPr>
          <a:xfrm>
            <a:off x="2955632" y="3039925"/>
            <a:ext cx="508000" cy="276999"/>
          </a:xfrm>
          <a:prstGeom prst="rect">
            <a:avLst/>
          </a:prstGeom>
          <a:noFill/>
        </p:spPr>
        <p:txBody>
          <a:bodyPr wrap="square" rtlCol="0">
            <a:spAutoFit/>
          </a:bodyPr>
          <a:lstStyle/>
          <a:p>
            <a:pPr algn="ctr"/>
            <a:r>
              <a:rPr lang="en-US" sz="1200" b="1" dirty="0">
                <a:solidFill>
                  <a:schemeClr val="bg1"/>
                </a:solidFill>
              </a:rPr>
              <a:t>7</a:t>
            </a:r>
            <a:endParaRPr lang="fr-FR" sz="1200" b="1" dirty="0">
              <a:solidFill>
                <a:schemeClr val="bg1"/>
              </a:solidFill>
            </a:endParaRPr>
          </a:p>
        </p:txBody>
      </p:sp>
      <p:sp>
        <p:nvSpPr>
          <p:cNvPr id="22" name="TextBox 21">
            <a:extLst>
              <a:ext uri="{FF2B5EF4-FFF2-40B4-BE49-F238E27FC236}">
                <a16:creationId xmlns:a16="http://schemas.microsoft.com/office/drawing/2014/main" id="{6EEEC77B-6646-4080-B5E4-C79DA003CAC0}"/>
              </a:ext>
            </a:extLst>
          </p:cNvPr>
          <p:cNvSpPr txBox="1"/>
          <p:nvPr/>
        </p:nvSpPr>
        <p:spPr>
          <a:xfrm>
            <a:off x="3274291" y="3431085"/>
            <a:ext cx="508000" cy="276999"/>
          </a:xfrm>
          <a:prstGeom prst="rect">
            <a:avLst/>
          </a:prstGeom>
          <a:noFill/>
        </p:spPr>
        <p:txBody>
          <a:bodyPr wrap="square" rtlCol="0">
            <a:spAutoFit/>
          </a:bodyPr>
          <a:lstStyle/>
          <a:p>
            <a:pPr algn="ctr"/>
            <a:r>
              <a:rPr lang="en-US" sz="1200" b="1" dirty="0">
                <a:solidFill>
                  <a:schemeClr val="bg1"/>
                </a:solidFill>
              </a:rPr>
              <a:t>8</a:t>
            </a:r>
            <a:endParaRPr lang="fr-FR" sz="1200" b="1" dirty="0">
              <a:solidFill>
                <a:schemeClr val="bg1"/>
              </a:solidFill>
            </a:endParaRPr>
          </a:p>
        </p:txBody>
      </p:sp>
      <p:sp>
        <p:nvSpPr>
          <p:cNvPr id="23" name="TextBox 22">
            <a:extLst>
              <a:ext uri="{FF2B5EF4-FFF2-40B4-BE49-F238E27FC236}">
                <a16:creationId xmlns:a16="http://schemas.microsoft.com/office/drawing/2014/main" id="{85ED5CB4-0906-49B0-AC65-0830D5E8A62E}"/>
              </a:ext>
            </a:extLst>
          </p:cNvPr>
          <p:cNvSpPr txBox="1"/>
          <p:nvPr/>
        </p:nvSpPr>
        <p:spPr>
          <a:xfrm>
            <a:off x="3486723" y="2470126"/>
            <a:ext cx="508000" cy="276999"/>
          </a:xfrm>
          <a:prstGeom prst="rect">
            <a:avLst/>
          </a:prstGeom>
          <a:noFill/>
        </p:spPr>
        <p:txBody>
          <a:bodyPr wrap="square" rtlCol="0">
            <a:spAutoFit/>
          </a:bodyPr>
          <a:lstStyle/>
          <a:p>
            <a:pPr algn="ctr"/>
            <a:r>
              <a:rPr lang="en-US" sz="1200" b="1" dirty="0">
                <a:solidFill>
                  <a:schemeClr val="bg1"/>
                </a:solidFill>
              </a:rPr>
              <a:t>9</a:t>
            </a:r>
            <a:endParaRPr lang="fr-FR" sz="1200" b="1" dirty="0">
              <a:solidFill>
                <a:schemeClr val="bg1"/>
              </a:solidFill>
            </a:endParaRPr>
          </a:p>
        </p:txBody>
      </p:sp>
      <p:sp>
        <p:nvSpPr>
          <p:cNvPr id="24" name="TextBox 23">
            <a:extLst>
              <a:ext uri="{FF2B5EF4-FFF2-40B4-BE49-F238E27FC236}">
                <a16:creationId xmlns:a16="http://schemas.microsoft.com/office/drawing/2014/main" id="{30B26AE4-B3A2-4EDE-AB8B-173023D23E12}"/>
              </a:ext>
            </a:extLst>
          </p:cNvPr>
          <p:cNvSpPr txBox="1"/>
          <p:nvPr/>
        </p:nvSpPr>
        <p:spPr>
          <a:xfrm>
            <a:off x="3853388" y="2927709"/>
            <a:ext cx="508000" cy="276999"/>
          </a:xfrm>
          <a:prstGeom prst="rect">
            <a:avLst/>
          </a:prstGeom>
          <a:noFill/>
        </p:spPr>
        <p:txBody>
          <a:bodyPr wrap="square" rtlCol="0">
            <a:spAutoFit/>
          </a:bodyPr>
          <a:lstStyle/>
          <a:p>
            <a:pPr algn="ctr"/>
            <a:r>
              <a:rPr lang="en-US" sz="1200" b="1" dirty="0">
                <a:solidFill>
                  <a:schemeClr val="bg1"/>
                </a:solidFill>
              </a:rPr>
              <a:t>10</a:t>
            </a:r>
            <a:endParaRPr lang="fr-FR" sz="1200" b="1" dirty="0">
              <a:solidFill>
                <a:schemeClr val="bg1"/>
              </a:solidFill>
            </a:endParaRPr>
          </a:p>
        </p:txBody>
      </p:sp>
      <p:sp>
        <p:nvSpPr>
          <p:cNvPr id="25" name="TextBox 24">
            <a:extLst>
              <a:ext uri="{FF2B5EF4-FFF2-40B4-BE49-F238E27FC236}">
                <a16:creationId xmlns:a16="http://schemas.microsoft.com/office/drawing/2014/main" id="{57E3F48D-5C89-4F50-92EE-A84E0162F16C}"/>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Static network representations</a:t>
            </a:r>
          </a:p>
          <a:p>
            <a:endParaRPr lang="en-US" sz="2400" b="1" i="1" dirty="0"/>
          </a:p>
        </p:txBody>
      </p:sp>
    </p:spTree>
    <p:extLst>
      <p:ext uri="{BB962C8B-B14F-4D97-AF65-F5344CB8AC3E}">
        <p14:creationId xmlns:p14="http://schemas.microsoft.com/office/powerpoint/2010/main" val="3552970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F378C50F-24FF-4AB1-9554-2CBD0631969C}"/>
              </a:ext>
            </a:extLst>
          </p:cNvPr>
          <p:cNvSpPr txBox="1"/>
          <p:nvPr/>
        </p:nvSpPr>
        <p:spPr>
          <a:xfrm>
            <a:off x="442948" y="1572173"/>
            <a:ext cx="11449134" cy="400110"/>
          </a:xfrm>
          <a:prstGeom prst="rect">
            <a:avLst/>
          </a:prstGeom>
          <a:noFill/>
        </p:spPr>
        <p:txBody>
          <a:bodyPr wrap="square" rtlCol="0">
            <a:spAutoFit/>
          </a:bodyPr>
          <a:lstStyle/>
          <a:p>
            <a:r>
              <a:rPr lang="en-US" sz="2000" dirty="0"/>
              <a:t>We may also need to represent the </a:t>
            </a:r>
            <a:r>
              <a:rPr lang="en-US" sz="2000" b="1" i="1" dirty="0"/>
              <a:t>temporal dynamics </a:t>
            </a:r>
            <a:r>
              <a:rPr lang="en-US" sz="2000" dirty="0"/>
              <a:t>of networks</a:t>
            </a:r>
          </a:p>
        </p:txBody>
      </p:sp>
      <p:graphicFrame>
        <p:nvGraphicFramePr>
          <p:cNvPr id="6" name="Table 4">
            <a:extLst>
              <a:ext uri="{FF2B5EF4-FFF2-40B4-BE49-F238E27FC236}">
                <a16:creationId xmlns:a16="http://schemas.microsoft.com/office/drawing/2014/main" id="{9447340E-7E97-4949-9EB8-A042A4A2EC65}"/>
              </a:ext>
            </a:extLst>
          </p:cNvPr>
          <p:cNvGraphicFramePr>
            <a:graphicFrameLocks noGrp="1"/>
          </p:cNvGraphicFramePr>
          <p:nvPr>
            <p:extLst>
              <p:ext uri="{D42A27DB-BD31-4B8C-83A1-F6EECF244321}">
                <p14:modId xmlns:p14="http://schemas.microsoft.com/office/powerpoint/2010/main" val="1413255908"/>
              </p:ext>
            </p:extLst>
          </p:nvPr>
        </p:nvGraphicFramePr>
        <p:xfrm>
          <a:off x="6834908" y="2257889"/>
          <a:ext cx="4572000" cy="39370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3633928271"/>
                    </a:ext>
                  </a:extLst>
                </a:gridCol>
                <a:gridCol w="914400">
                  <a:extLst>
                    <a:ext uri="{9D8B030D-6E8A-4147-A177-3AD203B41FA5}">
                      <a16:colId xmlns:a16="http://schemas.microsoft.com/office/drawing/2014/main" val="448717354"/>
                    </a:ext>
                  </a:extLst>
                </a:gridCol>
                <a:gridCol w="914400">
                  <a:extLst>
                    <a:ext uri="{9D8B030D-6E8A-4147-A177-3AD203B41FA5}">
                      <a16:colId xmlns:a16="http://schemas.microsoft.com/office/drawing/2014/main" val="4130169604"/>
                    </a:ext>
                  </a:extLst>
                </a:gridCol>
                <a:gridCol w="1828800">
                  <a:extLst>
                    <a:ext uri="{9D8B030D-6E8A-4147-A177-3AD203B41FA5}">
                      <a16:colId xmlns:a16="http://schemas.microsoft.com/office/drawing/2014/main" val="2145150470"/>
                    </a:ext>
                  </a:extLst>
                </a:gridCol>
              </a:tblGrid>
              <a:tr h="370840">
                <a:tc>
                  <a:txBody>
                    <a:bodyPr/>
                    <a:lstStyle/>
                    <a:p>
                      <a:pPr algn="ctr"/>
                      <a:r>
                        <a:rPr lang="en-US" dirty="0">
                          <a:solidFill>
                            <a:schemeClr val="accent4">
                              <a:lumMod val="60000"/>
                              <a:lumOff val="40000"/>
                            </a:schemeClr>
                          </a:solidFill>
                        </a:rPr>
                        <a:t>ID 1</a:t>
                      </a:r>
                      <a:endParaRPr lang="fr-FR" dirty="0">
                        <a:solidFill>
                          <a:schemeClr val="accent4">
                            <a:lumMod val="60000"/>
                            <a:lumOff val="40000"/>
                          </a:schemeClr>
                        </a:solidFill>
                      </a:endParaRPr>
                    </a:p>
                  </a:txBody>
                  <a:tcPr>
                    <a:solidFill>
                      <a:schemeClr val="tx1"/>
                    </a:solidFill>
                  </a:tcPr>
                </a:tc>
                <a:tc>
                  <a:txBody>
                    <a:bodyPr/>
                    <a:lstStyle/>
                    <a:p>
                      <a:pPr algn="ctr"/>
                      <a:r>
                        <a:rPr lang="en-US" dirty="0">
                          <a:solidFill>
                            <a:schemeClr val="accent4">
                              <a:lumMod val="60000"/>
                              <a:lumOff val="40000"/>
                            </a:schemeClr>
                          </a:solidFill>
                        </a:rPr>
                        <a:t>ID 2</a:t>
                      </a:r>
                      <a:endParaRPr lang="fr-FR" dirty="0">
                        <a:solidFill>
                          <a:schemeClr val="accent4">
                            <a:lumMod val="60000"/>
                            <a:lumOff val="40000"/>
                          </a:schemeClr>
                        </a:solidFill>
                      </a:endParaRPr>
                    </a:p>
                  </a:txBody>
                  <a:tcPr>
                    <a:solidFill>
                      <a:schemeClr val="tx1"/>
                    </a:solidFill>
                  </a:tcPr>
                </a:tc>
                <a:tc>
                  <a:txBody>
                    <a:bodyPr/>
                    <a:lstStyle/>
                    <a:p>
                      <a:pPr algn="ctr"/>
                      <a:r>
                        <a:rPr lang="en-US" sz="1800" dirty="0">
                          <a:solidFill>
                            <a:schemeClr val="accent4">
                              <a:lumMod val="60000"/>
                              <a:lumOff val="40000"/>
                            </a:schemeClr>
                          </a:solidFill>
                        </a:rPr>
                        <a:t>Weight</a:t>
                      </a:r>
                      <a:endParaRPr lang="fr-FR" sz="1800" dirty="0">
                        <a:solidFill>
                          <a:schemeClr val="accent4">
                            <a:lumMod val="60000"/>
                            <a:lumOff val="40000"/>
                          </a:schemeClr>
                        </a:solidFill>
                      </a:endParaRPr>
                    </a:p>
                  </a:txBody>
                  <a:tcPr anchor="ctr">
                    <a:solidFill>
                      <a:schemeClr val="tx1"/>
                    </a:solidFill>
                  </a:tcPr>
                </a:tc>
                <a:tc>
                  <a:txBody>
                    <a:bodyPr/>
                    <a:lstStyle/>
                    <a:p>
                      <a:pPr algn="ctr"/>
                      <a:r>
                        <a:rPr lang="en-US" sz="1800" dirty="0">
                          <a:solidFill>
                            <a:schemeClr val="accent4">
                              <a:lumMod val="60000"/>
                              <a:lumOff val="40000"/>
                            </a:schemeClr>
                          </a:solidFill>
                        </a:rPr>
                        <a:t>Time</a:t>
                      </a:r>
                      <a:endParaRPr lang="fr-FR" sz="1800" dirty="0">
                        <a:solidFill>
                          <a:schemeClr val="accent4">
                            <a:lumMod val="60000"/>
                            <a:lumOff val="40000"/>
                          </a:schemeClr>
                        </a:solidFill>
                      </a:endParaRPr>
                    </a:p>
                  </a:txBody>
                  <a:tcPr anchor="ctr">
                    <a:solidFill>
                      <a:schemeClr val="tx1"/>
                    </a:solidFill>
                  </a:tcPr>
                </a:tc>
                <a:extLst>
                  <a:ext uri="{0D108BD9-81ED-4DB2-BD59-A6C34878D82A}">
                    <a16:rowId xmlns:a16="http://schemas.microsoft.com/office/drawing/2014/main" val="3390748688"/>
                  </a:ext>
                </a:extLst>
              </a:tr>
              <a:tr h="370840">
                <a:tc>
                  <a:txBody>
                    <a:bodyPr/>
                    <a:lstStyle/>
                    <a:p>
                      <a:pPr algn="ctr"/>
                      <a:r>
                        <a:rPr lang="en-US" sz="1600" dirty="0"/>
                        <a:t>1</a:t>
                      </a:r>
                      <a:endParaRPr lang="fr-FR" sz="1600" dirty="0"/>
                    </a:p>
                  </a:txBody>
                  <a:tcPr>
                    <a:solidFill>
                      <a:schemeClr val="bg1">
                        <a:lumMod val="95000"/>
                      </a:schemeClr>
                    </a:solidFill>
                  </a:tcPr>
                </a:tc>
                <a:tc>
                  <a:txBody>
                    <a:bodyPr/>
                    <a:lstStyle/>
                    <a:p>
                      <a:pPr algn="ctr"/>
                      <a:r>
                        <a:rPr lang="en-US" sz="1600" dirty="0"/>
                        <a:t>2</a:t>
                      </a:r>
                      <a:endParaRPr lang="fr-FR" sz="1600" dirty="0"/>
                    </a:p>
                  </a:txBody>
                  <a:tcPr>
                    <a:solidFill>
                      <a:schemeClr val="bg1">
                        <a:lumMod val="95000"/>
                      </a:schemeClr>
                    </a:solidFill>
                  </a:tcPr>
                </a:tc>
                <a:tc>
                  <a:txBody>
                    <a:bodyPr/>
                    <a:lstStyle/>
                    <a:p>
                      <a:pPr algn="ctr"/>
                      <a:r>
                        <a:rPr lang="fr-FR" sz="1600" dirty="0"/>
                        <a:t>3</a:t>
                      </a:r>
                    </a:p>
                  </a:txBody>
                  <a:tcPr>
                    <a:solidFill>
                      <a:schemeClr val="bg1">
                        <a:lumMod val="95000"/>
                      </a:schemeClr>
                    </a:solidFill>
                  </a:tcPr>
                </a:tc>
                <a:tc>
                  <a:txBody>
                    <a:bodyPr/>
                    <a:lstStyle/>
                    <a:p>
                      <a:pPr algn="ctr"/>
                      <a:r>
                        <a:rPr lang="en-US" sz="1600" dirty="0"/>
                        <a:t>01/01/2023 07:45</a:t>
                      </a:r>
                      <a:endParaRPr lang="fr-FR" sz="1600" dirty="0"/>
                    </a:p>
                  </a:txBody>
                  <a:tcPr>
                    <a:solidFill>
                      <a:schemeClr val="bg1">
                        <a:lumMod val="95000"/>
                      </a:schemeClr>
                    </a:solidFill>
                  </a:tcPr>
                </a:tc>
                <a:extLst>
                  <a:ext uri="{0D108BD9-81ED-4DB2-BD59-A6C34878D82A}">
                    <a16:rowId xmlns:a16="http://schemas.microsoft.com/office/drawing/2014/main" val="551088812"/>
                  </a:ext>
                </a:extLst>
              </a:tr>
              <a:tr h="370840">
                <a:tc>
                  <a:txBody>
                    <a:bodyPr/>
                    <a:lstStyle/>
                    <a:p>
                      <a:pPr algn="ctr"/>
                      <a:r>
                        <a:rPr lang="en-US" sz="1600" dirty="0"/>
                        <a:t>1</a:t>
                      </a:r>
                      <a:endParaRPr lang="fr-FR" sz="1600" dirty="0"/>
                    </a:p>
                  </a:txBody>
                  <a:tcPr>
                    <a:solidFill>
                      <a:schemeClr val="bg1">
                        <a:lumMod val="95000"/>
                      </a:schemeClr>
                    </a:solidFill>
                  </a:tcPr>
                </a:tc>
                <a:tc>
                  <a:txBody>
                    <a:bodyPr/>
                    <a:lstStyle/>
                    <a:p>
                      <a:pPr algn="ctr"/>
                      <a:r>
                        <a:rPr lang="en-US" sz="1600" dirty="0"/>
                        <a:t>3</a:t>
                      </a:r>
                      <a:endParaRPr lang="fr-FR" sz="1600" dirty="0"/>
                    </a:p>
                  </a:txBody>
                  <a:tcPr>
                    <a:solidFill>
                      <a:schemeClr val="bg1">
                        <a:lumMod val="95000"/>
                      </a:schemeClr>
                    </a:solidFill>
                  </a:tcPr>
                </a:tc>
                <a:tc>
                  <a:txBody>
                    <a:bodyPr/>
                    <a:lstStyle/>
                    <a:p>
                      <a:pPr algn="ctr"/>
                      <a:r>
                        <a:rPr lang="fr-FR" sz="1600" dirty="0"/>
                        <a:t>1</a:t>
                      </a:r>
                    </a:p>
                  </a:txBody>
                  <a:tcPr>
                    <a:solidFill>
                      <a:schemeClr val="bg1">
                        <a:lumMod val="95000"/>
                      </a:schemeClr>
                    </a:solidFill>
                  </a:tcPr>
                </a:tc>
                <a:tc>
                  <a:txBody>
                    <a:bodyPr/>
                    <a:lstStyle/>
                    <a:p>
                      <a:pPr algn="ctr"/>
                      <a:r>
                        <a:rPr lang="en-US" sz="1600" dirty="0"/>
                        <a:t>01/01/2023 07:49</a:t>
                      </a:r>
                      <a:endParaRPr lang="fr-FR" sz="1600" dirty="0"/>
                    </a:p>
                  </a:txBody>
                  <a:tcPr>
                    <a:solidFill>
                      <a:schemeClr val="bg1">
                        <a:lumMod val="95000"/>
                      </a:schemeClr>
                    </a:solidFill>
                  </a:tcPr>
                </a:tc>
                <a:extLst>
                  <a:ext uri="{0D108BD9-81ED-4DB2-BD59-A6C34878D82A}">
                    <a16:rowId xmlns:a16="http://schemas.microsoft.com/office/drawing/2014/main" val="2745773553"/>
                  </a:ext>
                </a:extLst>
              </a:tr>
              <a:tr h="370840">
                <a:tc>
                  <a:txBody>
                    <a:bodyPr/>
                    <a:lstStyle/>
                    <a:p>
                      <a:pPr algn="ctr"/>
                      <a:r>
                        <a:rPr lang="en-US" sz="1600" dirty="0"/>
                        <a:t>1</a:t>
                      </a:r>
                      <a:endParaRPr lang="fr-FR" sz="1600" dirty="0"/>
                    </a:p>
                  </a:txBody>
                  <a:tcPr>
                    <a:solidFill>
                      <a:schemeClr val="bg1">
                        <a:lumMod val="95000"/>
                      </a:schemeClr>
                    </a:solidFill>
                  </a:tcPr>
                </a:tc>
                <a:tc>
                  <a:txBody>
                    <a:bodyPr/>
                    <a:lstStyle/>
                    <a:p>
                      <a:pPr algn="ctr"/>
                      <a:r>
                        <a:rPr lang="en-US" sz="1600" dirty="0"/>
                        <a:t>6</a:t>
                      </a:r>
                      <a:endParaRPr lang="fr-FR" sz="1600" dirty="0"/>
                    </a:p>
                  </a:txBody>
                  <a:tcPr>
                    <a:solidFill>
                      <a:schemeClr val="bg1">
                        <a:lumMod val="95000"/>
                      </a:schemeClr>
                    </a:solidFill>
                  </a:tcPr>
                </a:tc>
                <a:tc>
                  <a:txBody>
                    <a:bodyPr/>
                    <a:lstStyle/>
                    <a:p>
                      <a:pPr algn="ctr"/>
                      <a:r>
                        <a:rPr lang="fr-FR" sz="1600" dirty="0"/>
                        <a:t>1</a:t>
                      </a:r>
                    </a:p>
                  </a:txBody>
                  <a:tcPr>
                    <a:solidFill>
                      <a:schemeClr val="bg1">
                        <a:lumMod val="95000"/>
                      </a:schemeClr>
                    </a:solidFill>
                  </a:tcPr>
                </a:tc>
                <a:tc>
                  <a:txBody>
                    <a:bodyPr/>
                    <a:lstStyle/>
                    <a:p>
                      <a:pPr algn="ctr"/>
                      <a:r>
                        <a:rPr lang="en-US" sz="1600" dirty="0"/>
                        <a:t>03/01/2023 10:18</a:t>
                      </a:r>
                      <a:endParaRPr lang="fr-FR" sz="1600" dirty="0"/>
                    </a:p>
                  </a:txBody>
                  <a:tcPr>
                    <a:solidFill>
                      <a:schemeClr val="bg1">
                        <a:lumMod val="95000"/>
                      </a:schemeClr>
                    </a:solidFill>
                  </a:tcPr>
                </a:tc>
                <a:extLst>
                  <a:ext uri="{0D108BD9-81ED-4DB2-BD59-A6C34878D82A}">
                    <a16:rowId xmlns:a16="http://schemas.microsoft.com/office/drawing/2014/main" val="3019948275"/>
                  </a:ext>
                </a:extLst>
              </a:tr>
              <a:tr h="370840">
                <a:tc>
                  <a:txBody>
                    <a:bodyPr/>
                    <a:lstStyle/>
                    <a:p>
                      <a:pPr algn="ctr"/>
                      <a:r>
                        <a:rPr lang="en-US" sz="1600" dirty="0"/>
                        <a:t>2</a:t>
                      </a:r>
                      <a:endParaRPr lang="fr-FR" sz="1600" dirty="0"/>
                    </a:p>
                  </a:txBody>
                  <a:tcPr>
                    <a:solidFill>
                      <a:schemeClr val="bg1">
                        <a:lumMod val="95000"/>
                      </a:schemeClr>
                    </a:solidFill>
                  </a:tcPr>
                </a:tc>
                <a:tc>
                  <a:txBody>
                    <a:bodyPr/>
                    <a:lstStyle/>
                    <a:p>
                      <a:pPr algn="ctr"/>
                      <a:r>
                        <a:rPr lang="en-US" sz="1600" dirty="0"/>
                        <a:t>4</a:t>
                      </a:r>
                      <a:endParaRPr lang="fr-FR" sz="1600" dirty="0"/>
                    </a:p>
                  </a:txBody>
                  <a:tcPr>
                    <a:solidFill>
                      <a:schemeClr val="bg1">
                        <a:lumMod val="95000"/>
                      </a:schemeClr>
                    </a:solidFill>
                  </a:tcPr>
                </a:tc>
                <a:tc>
                  <a:txBody>
                    <a:bodyPr/>
                    <a:lstStyle/>
                    <a:p>
                      <a:pPr algn="ctr"/>
                      <a:r>
                        <a:rPr lang="fr-FR" sz="1600" dirty="0"/>
                        <a:t>1</a:t>
                      </a:r>
                    </a:p>
                  </a:txBody>
                  <a:tcPr>
                    <a:solidFill>
                      <a:schemeClr val="bg1">
                        <a:lumMod val="95000"/>
                      </a:schemeClr>
                    </a:solidFill>
                  </a:tcPr>
                </a:tc>
                <a:tc>
                  <a:txBody>
                    <a:bodyPr/>
                    <a:lstStyle/>
                    <a:p>
                      <a:pPr algn="ctr"/>
                      <a:r>
                        <a:rPr lang="en-US" sz="1600" dirty="0"/>
                        <a:t>01/01/2023 07:59</a:t>
                      </a:r>
                      <a:endParaRPr lang="fr-FR" sz="1600" dirty="0"/>
                    </a:p>
                  </a:txBody>
                  <a:tcPr>
                    <a:solidFill>
                      <a:schemeClr val="bg1">
                        <a:lumMod val="95000"/>
                      </a:schemeClr>
                    </a:solidFill>
                  </a:tcPr>
                </a:tc>
                <a:extLst>
                  <a:ext uri="{0D108BD9-81ED-4DB2-BD59-A6C34878D82A}">
                    <a16:rowId xmlns:a16="http://schemas.microsoft.com/office/drawing/2014/main" val="1806561758"/>
                  </a:ext>
                </a:extLst>
              </a:tr>
              <a:tr h="370840">
                <a:tc>
                  <a:txBody>
                    <a:bodyPr/>
                    <a:lstStyle/>
                    <a:p>
                      <a:pPr algn="ctr"/>
                      <a:r>
                        <a:rPr lang="en-US" sz="1600" dirty="0"/>
                        <a:t>3</a:t>
                      </a:r>
                      <a:endParaRPr lang="fr-FR" sz="1600" dirty="0"/>
                    </a:p>
                  </a:txBody>
                  <a:tcPr>
                    <a:solidFill>
                      <a:schemeClr val="bg1">
                        <a:lumMod val="95000"/>
                      </a:schemeClr>
                    </a:solidFill>
                  </a:tcPr>
                </a:tc>
                <a:tc>
                  <a:txBody>
                    <a:bodyPr/>
                    <a:lstStyle/>
                    <a:p>
                      <a:pPr algn="ctr"/>
                      <a:r>
                        <a:rPr lang="en-US" sz="1600" dirty="0"/>
                        <a:t>4</a:t>
                      </a:r>
                      <a:endParaRPr lang="fr-FR" sz="1600" dirty="0"/>
                    </a:p>
                  </a:txBody>
                  <a:tcPr>
                    <a:solidFill>
                      <a:schemeClr val="bg1">
                        <a:lumMod val="95000"/>
                      </a:schemeClr>
                    </a:solidFill>
                  </a:tcPr>
                </a:tc>
                <a:tc>
                  <a:txBody>
                    <a:bodyPr/>
                    <a:lstStyle/>
                    <a:p>
                      <a:pPr algn="ctr"/>
                      <a:r>
                        <a:rPr lang="fr-FR" sz="1600" dirty="0"/>
                        <a:t>1</a:t>
                      </a:r>
                    </a:p>
                  </a:txBody>
                  <a:tcPr>
                    <a:solidFill>
                      <a:schemeClr val="bg1">
                        <a:lumMod val="95000"/>
                      </a:schemeClr>
                    </a:solidFill>
                  </a:tcPr>
                </a:tc>
                <a:tc>
                  <a:txBody>
                    <a:bodyPr/>
                    <a:lstStyle/>
                    <a:p>
                      <a:pPr algn="ctr"/>
                      <a:r>
                        <a:rPr lang="en-US" sz="1600" dirty="0"/>
                        <a:t>01/01/2023 11:47</a:t>
                      </a:r>
                      <a:endParaRPr lang="fr-FR" sz="1600" dirty="0"/>
                    </a:p>
                  </a:txBody>
                  <a:tcPr>
                    <a:solidFill>
                      <a:schemeClr val="bg1">
                        <a:lumMod val="95000"/>
                      </a:schemeClr>
                    </a:solidFill>
                  </a:tcPr>
                </a:tc>
                <a:extLst>
                  <a:ext uri="{0D108BD9-81ED-4DB2-BD59-A6C34878D82A}">
                    <a16:rowId xmlns:a16="http://schemas.microsoft.com/office/drawing/2014/main" val="2008170764"/>
                  </a:ext>
                </a:extLst>
              </a:tr>
              <a:tr h="370840">
                <a:tc>
                  <a:txBody>
                    <a:bodyPr/>
                    <a:lstStyle/>
                    <a:p>
                      <a:pPr algn="ctr"/>
                      <a:r>
                        <a:rPr lang="en-US" sz="1600" dirty="0"/>
                        <a:t>3</a:t>
                      </a:r>
                      <a:endParaRPr lang="fr-FR" sz="1600" dirty="0"/>
                    </a:p>
                  </a:txBody>
                  <a:tcPr>
                    <a:solidFill>
                      <a:schemeClr val="bg1">
                        <a:lumMod val="95000"/>
                      </a:schemeClr>
                    </a:solidFill>
                  </a:tcPr>
                </a:tc>
                <a:tc>
                  <a:txBody>
                    <a:bodyPr/>
                    <a:lstStyle/>
                    <a:p>
                      <a:pPr algn="ctr"/>
                      <a:r>
                        <a:rPr lang="en-US" sz="1600" dirty="0"/>
                        <a:t>5</a:t>
                      </a:r>
                      <a:endParaRPr lang="fr-FR" sz="1600" dirty="0"/>
                    </a:p>
                  </a:txBody>
                  <a:tcPr>
                    <a:solidFill>
                      <a:schemeClr val="bg1">
                        <a:lumMod val="95000"/>
                      </a:schemeClr>
                    </a:solidFill>
                  </a:tcPr>
                </a:tc>
                <a:tc>
                  <a:txBody>
                    <a:bodyPr/>
                    <a:lstStyle/>
                    <a:p>
                      <a:pPr algn="ctr"/>
                      <a:r>
                        <a:rPr lang="fr-FR" sz="1600" dirty="0"/>
                        <a:t>1</a:t>
                      </a:r>
                    </a:p>
                  </a:txBody>
                  <a:tcPr>
                    <a:solidFill>
                      <a:schemeClr val="bg1">
                        <a:lumMod val="95000"/>
                      </a:schemeClr>
                    </a:solidFill>
                  </a:tcPr>
                </a:tc>
                <a:tc>
                  <a:txBody>
                    <a:bodyPr/>
                    <a:lstStyle/>
                    <a:p>
                      <a:pPr algn="ctr"/>
                      <a:r>
                        <a:rPr lang="en-US" sz="1600" dirty="0"/>
                        <a:t>02/01/2023 15:32</a:t>
                      </a:r>
                      <a:endParaRPr lang="fr-FR" sz="1600" dirty="0"/>
                    </a:p>
                  </a:txBody>
                  <a:tcPr>
                    <a:solidFill>
                      <a:schemeClr val="bg1">
                        <a:lumMod val="95000"/>
                      </a:schemeClr>
                    </a:solidFill>
                  </a:tcPr>
                </a:tc>
                <a:extLst>
                  <a:ext uri="{0D108BD9-81ED-4DB2-BD59-A6C34878D82A}">
                    <a16:rowId xmlns:a16="http://schemas.microsoft.com/office/drawing/2014/main" val="2456207752"/>
                  </a:ext>
                </a:extLst>
              </a:tr>
              <a:tr h="0">
                <a:tc>
                  <a:txBody>
                    <a:bodyPr/>
                    <a:lstStyle/>
                    <a:p>
                      <a:pPr algn="ctr"/>
                      <a:r>
                        <a:rPr lang="en-US" sz="1600" dirty="0"/>
                        <a:t>5</a:t>
                      </a:r>
                      <a:endParaRPr lang="fr-FR" sz="1600" dirty="0"/>
                    </a:p>
                  </a:txBody>
                  <a:tcPr>
                    <a:solidFill>
                      <a:schemeClr val="bg1">
                        <a:lumMod val="95000"/>
                      </a:schemeClr>
                    </a:solidFill>
                  </a:tcPr>
                </a:tc>
                <a:tc>
                  <a:txBody>
                    <a:bodyPr/>
                    <a:lstStyle/>
                    <a:p>
                      <a:pPr algn="ctr"/>
                      <a:r>
                        <a:rPr lang="en-US" sz="1600" dirty="0"/>
                        <a:t>6</a:t>
                      </a:r>
                      <a:endParaRPr lang="fr-FR" sz="1600" dirty="0"/>
                    </a:p>
                  </a:txBody>
                  <a:tcPr>
                    <a:solidFill>
                      <a:schemeClr val="bg1">
                        <a:lumMod val="95000"/>
                      </a:schemeClr>
                    </a:solidFill>
                  </a:tcPr>
                </a:tc>
                <a:tc>
                  <a:txBody>
                    <a:bodyPr/>
                    <a:lstStyle/>
                    <a:p>
                      <a:pPr algn="ctr"/>
                      <a:r>
                        <a:rPr lang="fr-FR" sz="1600" dirty="0"/>
                        <a:t>2</a:t>
                      </a:r>
                    </a:p>
                  </a:txBody>
                  <a:tcPr>
                    <a:solidFill>
                      <a:schemeClr val="bg1">
                        <a:lumMod val="95000"/>
                      </a:schemeClr>
                    </a:solidFill>
                  </a:tcPr>
                </a:tc>
                <a:tc>
                  <a:txBody>
                    <a:bodyPr/>
                    <a:lstStyle/>
                    <a:p>
                      <a:pPr algn="ctr"/>
                      <a:r>
                        <a:rPr lang="en-US" sz="1600" dirty="0"/>
                        <a:t>02/01/2023 09:46</a:t>
                      </a:r>
                      <a:endParaRPr lang="fr-FR" sz="1600" dirty="0"/>
                    </a:p>
                  </a:txBody>
                  <a:tcPr>
                    <a:solidFill>
                      <a:schemeClr val="bg1">
                        <a:lumMod val="95000"/>
                      </a:schemeClr>
                    </a:solidFill>
                  </a:tcPr>
                </a:tc>
                <a:extLst>
                  <a:ext uri="{0D108BD9-81ED-4DB2-BD59-A6C34878D82A}">
                    <a16:rowId xmlns:a16="http://schemas.microsoft.com/office/drawing/2014/main" val="440282349"/>
                  </a:ext>
                </a:extLst>
              </a:tr>
              <a:tr h="273050">
                <a:tc>
                  <a:txBody>
                    <a:bodyPr/>
                    <a:lstStyle/>
                    <a:p>
                      <a:pPr algn="ctr"/>
                      <a:r>
                        <a:rPr lang="en-US" sz="1600" dirty="0"/>
                        <a:t>5</a:t>
                      </a:r>
                      <a:endParaRPr lang="fr-FR" sz="1600" dirty="0"/>
                    </a:p>
                  </a:txBody>
                  <a:tcPr>
                    <a:solidFill>
                      <a:schemeClr val="bg1">
                        <a:lumMod val="95000"/>
                      </a:schemeClr>
                    </a:solidFill>
                  </a:tcPr>
                </a:tc>
                <a:tc>
                  <a:txBody>
                    <a:bodyPr/>
                    <a:lstStyle/>
                    <a:p>
                      <a:pPr algn="ctr"/>
                      <a:r>
                        <a:rPr lang="en-US" sz="1600" dirty="0"/>
                        <a:t>7</a:t>
                      </a:r>
                      <a:endParaRPr lang="fr-FR" sz="1600" dirty="0"/>
                    </a:p>
                  </a:txBody>
                  <a:tcPr>
                    <a:solidFill>
                      <a:schemeClr val="bg1">
                        <a:lumMod val="95000"/>
                      </a:schemeClr>
                    </a:solidFill>
                  </a:tcPr>
                </a:tc>
                <a:tc>
                  <a:txBody>
                    <a:bodyPr/>
                    <a:lstStyle/>
                    <a:p>
                      <a:pPr algn="ctr"/>
                      <a:r>
                        <a:rPr lang="fr-FR" sz="1600" dirty="0"/>
                        <a:t>2</a:t>
                      </a:r>
                    </a:p>
                  </a:txBody>
                  <a:tcPr>
                    <a:solidFill>
                      <a:schemeClr val="bg1">
                        <a:lumMod val="95000"/>
                      </a:schemeClr>
                    </a:solidFill>
                  </a:tcPr>
                </a:tc>
                <a:tc>
                  <a:txBody>
                    <a:bodyPr/>
                    <a:lstStyle/>
                    <a:p>
                      <a:pPr algn="ctr"/>
                      <a:r>
                        <a:rPr lang="en-US" sz="1600" dirty="0"/>
                        <a:t>02/01/2023 16:02</a:t>
                      </a:r>
                      <a:endParaRPr lang="fr-FR" sz="1600" dirty="0"/>
                    </a:p>
                  </a:txBody>
                  <a:tcPr>
                    <a:solidFill>
                      <a:schemeClr val="bg1">
                        <a:lumMod val="95000"/>
                      </a:schemeClr>
                    </a:solidFill>
                  </a:tcPr>
                </a:tc>
                <a:extLst>
                  <a:ext uri="{0D108BD9-81ED-4DB2-BD59-A6C34878D82A}">
                    <a16:rowId xmlns:a16="http://schemas.microsoft.com/office/drawing/2014/main" val="1697648120"/>
                  </a:ext>
                </a:extLst>
              </a:tr>
              <a:tr h="180340">
                <a:tc>
                  <a:txBody>
                    <a:bodyPr/>
                    <a:lstStyle/>
                    <a:p>
                      <a:pPr algn="ctr"/>
                      <a:r>
                        <a:rPr lang="en-US" sz="1600" dirty="0"/>
                        <a:t>6</a:t>
                      </a:r>
                      <a:endParaRPr lang="fr-FR" sz="1600" dirty="0"/>
                    </a:p>
                  </a:txBody>
                  <a:tcPr>
                    <a:solidFill>
                      <a:schemeClr val="bg1">
                        <a:lumMod val="95000"/>
                      </a:schemeClr>
                    </a:solidFill>
                  </a:tcPr>
                </a:tc>
                <a:tc>
                  <a:txBody>
                    <a:bodyPr/>
                    <a:lstStyle/>
                    <a:p>
                      <a:pPr algn="ctr"/>
                      <a:r>
                        <a:rPr lang="en-US" sz="1600" dirty="0"/>
                        <a:t>7</a:t>
                      </a:r>
                      <a:endParaRPr lang="fr-FR" sz="1600" dirty="0"/>
                    </a:p>
                  </a:txBody>
                  <a:tcPr>
                    <a:solidFill>
                      <a:schemeClr val="bg1">
                        <a:lumMod val="95000"/>
                      </a:schemeClr>
                    </a:solidFill>
                  </a:tcPr>
                </a:tc>
                <a:tc>
                  <a:txBody>
                    <a:bodyPr/>
                    <a:lstStyle/>
                    <a:p>
                      <a:pPr algn="ctr"/>
                      <a:r>
                        <a:rPr lang="fr-FR" sz="1600" dirty="0"/>
                        <a:t>2</a:t>
                      </a:r>
                    </a:p>
                  </a:txBody>
                  <a:tcPr>
                    <a:solidFill>
                      <a:schemeClr val="bg1">
                        <a:lumMod val="95000"/>
                      </a:schemeClr>
                    </a:solidFill>
                  </a:tcPr>
                </a:tc>
                <a:tc>
                  <a:txBody>
                    <a:bodyPr/>
                    <a:lstStyle/>
                    <a:p>
                      <a:pPr algn="ctr"/>
                      <a:r>
                        <a:rPr lang="en-US" sz="1600" dirty="0"/>
                        <a:t>01/01/2023 08:30</a:t>
                      </a:r>
                      <a:endParaRPr lang="fr-FR" sz="1600" dirty="0"/>
                    </a:p>
                  </a:txBody>
                  <a:tcPr>
                    <a:solidFill>
                      <a:schemeClr val="bg1">
                        <a:lumMod val="95000"/>
                      </a:schemeClr>
                    </a:solidFill>
                  </a:tcPr>
                </a:tc>
                <a:extLst>
                  <a:ext uri="{0D108BD9-81ED-4DB2-BD59-A6C34878D82A}">
                    <a16:rowId xmlns:a16="http://schemas.microsoft.com/office/drawing/2014/main" val="1414656967"/>
                  </a:ext>
                </a:extLst>
              </a:tr>
              <a:tr h="0">
                <a:tc>
                  <a:txBody>
                    <a:bodyPr/>
                    <a:lstStyle/>
                    <a:p>
                      <a:pPr algn="ctr"/>
                      <a:r>
                        <a:rPr lang="en-US" sz="1600" dirty="0"/>
                        <a:t>7</a:t>
                      </a:r>
                      <a:endParaRPr lang="fr-FR" sz="1600" dirty="0"/>
                    </a:p>
                  </a:txBody>
                  <a:tcPr>
                    <a:solidFill>
                      <a:schemeClr val="bg1">
                        <a:lumMod val="95000"/>
                      </a:schemeClr>
                    </a:solidFill>
                  </a:tcPr>
                </a:tc>
                <a:tc>
                  <a:txBody>
                    <a:bodyPr/>
                    <a:lstStyle/>
                    <a:p>
                      <a:pPr algn="ctr"/>
                      <a:r>
                        <a:rPr lang="en-US" sz="1600" dirty="0"/>
                        <a:t>8</a:t>
                      </a:r>
                      <a:endParaRPr lang="fr-FR" sz="1600" dirty="0"/>
                    </a:p>
                  </a:txBody>
                  <a:tcPr>
                    <a:solidFill>
                      <a:schemeClr val="bg1">
                        <a:lumMod val="95000"/>
                      </a:schemeClr>
                    </a:solidFill>
                  </a:tcPr>
                </a:tc>
                <a:tc>
                  <a:txBody>
                    <a:bodyPr/>
                    <a:lstStyle/>
                    <a:p>
                      <a:pPr algn="ctr"/>
                      <a:r>
                        <a:rPr lang="fr-FR" sz="1600" dirty="0"/>
                        <a:t>1</a:t>
                      </a:r>
                    </a:p>
                  </a:txBody>
                  <a:tcPr>
                    <a:solidFill>
                      <a:schemeClr val="bg1">
                        <a:lumMod val="95000"/>
                      </a:schemeClr>
                    </a:solidFill>
                  </a:tcPr>
                </a:tc>
                <a:tc>
                  <a:txBody>
                    <a:bodyPr/>
                    <a:lstStyle/>
                    <a:p>
                      <a:pPr algn="ctr"/>
                      <a:r>
                        <a:rPr lang="en-US" sz="1600" dirty="0"/>
                        <a:t>04/01/2023 12:35</a:t>
                      </a:r>
                      <a:endParaRPr lang="fr-FR" sz="1600" dirty="0"/>
                    </a:p>
                  </a:txBody>
                  <a:tcPr>
                    <a:solidFill>
                      <a:schemeClr val="bg1">
                        <a:lumMod val="95000"/>
                      </a:schemeClr>
                    </a:solidFill>
                  </a:tcPr>
                </a:tc>
                <a:extLst>
                  <a:ext uri="{0D108BD9-81ED-4DB2-BD59-A6C34878D82A}">
                    <a16:rowId xmlns:a16="http://schemas.microsoft.com/office/drawing/2014/main" val="3617806729"/>
                  </a:ext>
                </a:extLst>
              </a:tr>
            </a:tbl>
          </a:graphicData>
        </a:graphic>
      </p:graphicFrame>
      <p:sp>
        <p:nvSpPr>
          <p:cNvPr id="7" name="TextBox 6">
            <a:extLst>
              <a:ext uri="{FF2B5EF4-FFF2-40B4-BE49-F238E27FC236}">
                <a16:creationId xmlns:a16="http://schemas.microsoft.com/office/drawing/2014/main" id="{F7AC0BE7-B226-4DDD-AF2D-B67D748DB9BD}"/>
              </a:ext>
            </a:extLst>
          </p:cNvPr>
          <p:cNvSpPr txBox="1"/>
          <p:nvPr/>
        </p:nvSpPr>
        <p:spPr>
          <a:xfrm>
            <a:off x="907142" y="2333563"/>
            <a:ext cx="5188858" cy="3785652"/>
          </a:xfrm>
          <a:prstGeom prst="rect">
            <a:avLst/>
          </a:prstGeom>
          <a:noFill/>
        </p:spPr>
        <p:txBody>
          <a:bodyPr wrap="square" rtlCol="0">
            <a:spAutoFit/>
          </a:bodyPr>
          <a:lstStyle/>
          <a:p>
            <a:r>
              <a:rPr lang="en-US" sz="2000" dirty="0"/>
              <a:t>All network data starts with a temporal component</a:t>
            </a:r>
          </a:p>
          <a:p>
            <a:endParaRPr lang="en-US" sz="2000" dirty="0"/>
          </a:p>
          <a:p>
            <a:endParaRPr lang="en-US" sz="2000" dirty="0"/>
          </a:p>
          <a:p>
            <a:r>
              <a:rPr lang="en-US" sz="2000" dirty="0"/>
              <a:t>Most efficiently stored as </a:t>
            </a:r>
            <a:r>
              <a:rPr lang="en-US" sz="2000" b="1" dirty="0"/>
              <a:t>edge lists</a:t>
            </a:r>
          </a:p>
          <a:p>
            <a:endParaRPr lang="en-US" sz="2000" dirty="0"/>
          </a:p>
          <a:p>
            <a:endParaRPr lang="en-US" sz="2000" dirty="0"/>
          </a:p>
          <a:p>
            <a:r>
              <a:rPr lang="en-US" sz="2000" dirty="0"/>
              <a:t>We have to decide:</a:t>
            </a:r>
          </a:p>
          <a:p>
            <a:endParaRPr lang="en-US" sz="2000" dirty="0"/>
          </a:p>
          <a:p>
            <a:pPr marL="342900" indent="-342900">
              <a:buAutoNum type="arabicParenR"/>
            </a:pPr>
            <a:r>
              <a:rPr lang="en-US" dirty="0"/>
              <a:t>If it is important to include?</a:t>
            </a:r>
          </a:p>
          <a:p>
            <a:pPr marL="342900" indent="-342900">
              <a:buAutoNum type="arabicParenR"/>
            </a:pPr>
            <a:endParaRPr lang="en-US" dirty="0"/>
          </a:p>
          <a:p>
            <a:pPr marL="342900" indent="-342900">
              <a:buAutoNum type="arabicParenR"/>
            </a:pPr>
            <a:r>
              <a:rPr lang="en-US" dirty="0"/>
              <a:t>How to include it?</a:t>
            </a:r>
          </a:p>
        </p:txBody>
      </p:sp>
      <p:cxnSp>
        <p:nvCxnSpPr>
          <p:cNvPr id="9" name="Straight Arrow Connector 8">
            <a:extLst>
              <a:ext uri="{FF2B5EF4-FFF2-40B4-BE49-F238E27FC236}">
                <a16:creationId xmlns:a16="http://schemas.microsoft.com/office/drawing/2014/main" id="{113418A2-D273-4335-AA51-6C85FD7A877C}"/>
              </a:ext>
            </a:extLst>
          </p:cNvPr>
          <p:cNvCxnSpPr/>
          <p:nvPr/>
        </p:nvCxnSpPr>
        <p:spPr>
          <a:xfrm>
            <a:off x="4775200" y="3768436"/>
            <a:ext cx="1930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EADAB19-2F21-456C-876C-419355B6D8F7}"/>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Dynamic network representations</a:t>
            </a:r>
          </a:p>
          <a:p>
            <a:endParaRPr lang="en-US" sz="2400" b="1" i="1" dirty="0"/>
          </a:p>
        </p:txBody>
      </p:sp>
    </p:spTree>
    <p:extLst>
      <p:ext uri="{BB962C8B-B14F-4D97-AF65-F5344CB8AC3E}">
        <p14:creationId xmlns:p14="http://schemas.microsoft.com/office/powerpoint/2010/main" val="2862400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6122-9463-42C0-A009-5889AE5526C9}"/>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758F8005-F269-46F5-A3B2-D5C775BE9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50CCCDC2-F3A0-41E1-871E-617DD1D38B8F}"/>
              </a:ext>
            </a:extLst>
          </p:cNvPr>
          <p:cNvSpPr txBox="1"/>
          <p:nvPr/>
        </p:nvSpPr>
        <p:spPr>
          <a:xfrm>
            <a:off x="182880" y="870857"/>
            <a:ext cx="11686903" cy="461665"/>
          </a:xfrm>
          <a:prstGeom prst="rect">
            <a:avLst/>
          </a:prstGeom>
          <a:noFill/>
        </p:spPr>
        <p:txBody>
          <a:bodyPr wrap="square" rtlCol="0">
            <a:spAutoFit/>
          </a:bodyPr>
          <a:lstStyle/>
          <a:p>
            <a:pPr marL="457200" indent="-457200">
              <a:buAutoNum type="arabicPeriod"/>
            </a:pPr>
            <a:r>
              <a:rPr lang="en-US" sz="2400" b="1" dirty="0"/>
              <a:t>What is a network?</a:t>
            </a:r>
            <a:endParaRPr lang="en-US" sz="2400" b="1" i="1" dirty="0"/>
          </a:p>
        </p:txBody>
      </p:sp>
      <p:pic>
        <p:nvPicPr>
          <p:cNvPr id="7" name="Picture 6">
            <a:extLst>
              <a:ext uri="{FF2B5EF4-FFF2-40B4-BE49-F238E27FC236}">
                <a16:creationId xmlns:a16="http://schemas.microsoft.com/office/drawing/2014/main" id="{EF9AC097-1193-472C-ACD6-8057843A431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828" y="1889657"/>
            <a:ext cx="1057012" cy="1171408"/>
          </a:xfrm>
          <a:prstGeom prst="rect">
            <a:avLst/>
          </a:prstGeom>
        </p:spPr>
      </p:pic>
      <p:cxnSp>
        <p:nvCxnSpPr>
          <p:cNvPr id="9" name="Straight Connector 8">
            <a:extLst>
              <a:ext uri="{FF2B5EF4-FFF2-40B4-BE49-F238E27FC236}">
                <a16:creationId xmlns:a16="http://schemas.microsoft.com/office/drawing/2014/main" id="{4CB860D9-E6AC-401D-90AE-692EBE8A5840}"/>
              </a:ext>
            </a:extLst>
          </p:cNvPr>
          <p:cNvCxnSpPr/>
          <p:nvPr/>
        </p:nvCxnSpPr>
        <p:spPr>
          <a:xfrm>
            <a:off x="2046516" y="2475361"/>
            <a:ext cx="325700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ECCB1FD-0AD3-4F0C-AEBC-059CE19D46E8}"/>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64483" y="1889657"/>
            <a:ext cx="1057012" cy="1171408"/>
          </a:xfrm>
          <a:prstGeom prst="rect">
            <a:avLst/>
          </a:prstGeom>
        </p:spPr>
      </p:pic>
      <p:sp>
        <p:nvSpPr>
          <p:cNvPr id="5" name="TextBox 4">
            <a:extLst>
              <a:ext uri="{FF2B5EF4-FFF2-40B4-BE49-F238E27FC236}">
                <a16:creationId xmlns:a16="http://schemas.microsoft.com/office/drawing/2014/main" id="{E107636C-325C-4D87-80A5-11060BD235AC}"/>
              </a:ext>
            </a:extLst>
          </p:cNvPr>
          <p:cNvSpPr txBox="1"/>
          <p:nvPr/>
        </p:nvSpPr>
        <p:spPr>
          <a:xfrm>
            <a:off x="710828" y="3622760"/>
            <a:ext cx="7146460" cy="2677656"/>
          </a:xfrm>
          <a:prstGeom prst="rect">
            <a:avLst/>
          </a:prstGeom>
          <a:noFill/>
        </p:spPr>
        <p:txBody>
          <a:bodyPr wrap="square" rtlCol="0">
            <a:spAutoFit/>
          </a:bodyPr>
          <a:lstStyle/>
          <a:p>
            <a:r>
              <a:rPr lang="en-US" sz="2400" dirty="0"/>
              <a:t>Networks represent interactions and consist of:</a:t>
            </a:r>
          </a:p>
          <a:p>
            <a:endParaRPr lang="en-US" sz="2400" dirty="0"/>
          </a:p>
          <a:p>
            <a:pPr marL="285750" indent="-285750">
              <a:buFontTx/>
              <a:buChar char="-"/>
            </a:pPr>
            <a:r>
              <a:rPr lang="en-US" sz="2400" b="1" dirty="0">
                <a:solidFill>
                  <a:srgbClr val="0033CC"/>
                </a:solidFill>
              </a:rPr>
              <a:t>Nodes</a:t>
            </a:r>
            <a:r>
              <a:rPr lang="en-US" sz="2400" b="1" dirty="0"/>
              <a:t>/vertices/actors</a:t>
            </a:r>
          </a:p>
          <a:p>
            <a:pPr marL="285750" indent="-285750">
              <a:buFontTx/>
              <a:buChar char="-"/>
            </a:pPr>
            <a:endParaRPr lang="en-US" sz="2400" dirty="0"/>
          </a:p>
          <a:p>
            <a:r>
              <a:rPr lang="en-US" sz="2400" i="1" dirty="0"/>
              <a:t>connected by</a:t>
            </a:r>
          </a:p>
          <a:p>
            <a:endParaRPr lang="en-US" sz="2400" dirty="0"/>
          </a:p>
          <a:p>
            <a:pPr marL="285750" indent="-285750">
              <a:buFontTx/>
              <a:buChar char="-"/>
            </a:pPr>
            <a:r>
              <a:rPr lang="en-US" sz="2400" b="1" dirty="0"/>
              <a:t>Links/</a:t>
            </a:r>
            <a:r>
              <a:rPr lang="en-US" sz="2400" b="1" dirty="0">
                <a:solidFill>
                  <a:srgbClr val="00B050"/>
                </a:solidFill>
              </a:rPr>
              <a:t>edges</a:t>
            </a:r>
          </a:p>
        </p:txBody>
      </p:sp>
    </p:spTree>
    <p:extLst>
      <p:ext uri="{BB962C8B-B14F-4D97-AF65-F5344CB8AC3E}">
        <p14:creationId xmlns:p14="http://schemas.microsoft.com/office/powerpoint/2010/main" val="3784344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F378C50F-24FF-4AB1-9554-2CBD0631969C}"/>
              </a:ext>
            </a:extLst>
          </p:cNvPr>
          <p:cNvSpPr txBox="1"/>
          <p:nvPr/>
        </p:nvSpPr>
        <p:spPr>
          <a:xfrm>
            <a:off x="442948" y="1572173"/>
            <a:ext cx="11449134" cy="400110"/>
          </a:xfrm>
          <a:prstGeom prst="rect">
            <a:avLst/>
          </a:prstGeom>
          <a:noFill/>
        </p:spPr>
        <p:txBody>
          <a:bodyPr wrap="square" rtlCol="0">
            <a:spAutoFit/>
          </a:bodyPr>
          <a:lstStyle/>
          <a:p>
            <a:r>
              <a:rPr lang="en-US" sz="2000" dirty="0"/>
              <a:t>We may also need to represent the </a:t>
            </a:r>
            <a:r>
              <a:rPr lang="en-US" sz="2000" b="1" i="1" dirty="0"/>
              <a:t>temporal dynamics </a:t>
            </a:r>
            <a:r>
              <a:rPr lang="en-US" sz="2000" dirty="0"/>
              <a:t>of networks</a:t>
            </a:r>
          </a:p>
        </p:txBody>
      </p:sp>
      <p:sp>
        <p:nvSpPr>
          <p:cNvPr id="7" name="TextBox 6">
            <a:extLst>
              <a:ext uri="{FF2B5EF4-FFF2-40B4-BE49-F238E27FC236}">
                <a16:creationId xmlns:a16="http://schemas.microsoft.com/office/drawing/2014/main" id="{F7AC0BE7-B226-4DDD-AF2D-B67D748DB9BD}"/>
              </a:ext>
            </a:extLst>
          </p:cNvPr>
          <p:cNvSpPr txBox="1"/>
          <p:nvPr/>
        </p:nvSpPr>
        <p:spPr>
          <a:xfrm>
            <a:off x="907142" y="2333563"/>
            <a:ext cx="5188858" cy="1231106"/>
          </a:xfrm>
          <a:prstGeom prst="rect">
            <a:avLst/>
          </a:prstGeom>
          <a:noFill/>
        </p:spPr>
        <p:txBody>
          <a:bodyPr wrap="square" rtlCol="0">
            <a:spAutoFit/>
          </a:bodyPr>
          <a:lstStyle/>
          <a:p>
            <a:r>
              <a:rPr lang="en-US" sz="2000" dirty="0"/>
              <a:t>We have to decide:</a:t>
            </a:r>
          </a:p>
          <a:p>
            <a:endParaRPr lang="en-US" dirty="0"/>
          </a:p>
          <a:p>
            <a:r>
              <a:rPr lang="en-US" dirty="0"/>
              <a:t>2)    How to include it?</a:t>
            </a:r>
          </a:p>
          <a:p>
            <a:endParaRPr lang="en-US" dirty="0"/>
          </a:p>
        </p:txBody>
      </p:sp>
      <p:sp>
        <p:nvSpPr>
          <p:cNvPr id="11" name="TextBox 10">
            <a:extLst>
              <a:ext uri="{FF2B5EF4-FFF2-40B4-BE49-F238E27FC236}">
                <a16:creationId xmlns:a16="http://schemas.microsoft.com/office/drawing/2014/main" id="{BC950978-137F-4B53-AB3D-70BB6F949EEF}"/>
              </a:ext>
            </a:extLst>
          </p:cNvPr>
          <p:cNvSpPr txBox="1"/>
          <p:nvPr/>
        </p:nvSpPr>
        <p:spPr>
          <a:xfrm>
            <a:off x="683491" y="3578815"/>
            <a:ext cx="4673600" cy="553998"/>
          </a:xfrm>
          <a:prstGeom prst="rect">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3000" b="1" dirty="0"/>
              <a:t>TIME-ORDERED NETWORKS</a:t>
            </a:r>
            <a:endParaRPr lang="fr-FR" sz="3000" b="1" dirty="0"/>
          </a:p>
        </p:txBody>
      </p:sp>
      <p:sp>
        <p:nvSpPr>
          <p:cNvPr id="12" name="TextBox 11">
            <a:extLst>
              <a:ext uri="{FF2B5EF4-FFF2-40B4-BE49-F238E27FC236}">
                <a16:creationId xmlns:a16="http://schemas.microsoft.com/office/drawing/2014/main" id="{AA76AA55-8CC4-463C-A8B1-327F141A82E6}"/>
              </a:ext>
            </a:extLst>
          </p:cNvPr>
          <p:cNvSpPr txBox="1"/>
          <p:nvPr/>
        </p:nvSpPr>
        <p:spPr>
          <a:xfrm>
            <a:off x="6345249" y="3578815"/>
            <a:ext cx="5315528" cy="553998"/>
          </a:xfrm>
          <a:prstGeom prst="rect">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3000" b="1" dirty="0"/>
              <a:t>TIME-AGGREGATED NETWORKS</a:t>
            </a:r>
            <a:endParaRPr lang="fr-FR" sz="3000" b="1" dirty="0"/>
          </a:p>
        </p:txBody>
      </p:sp>
      <p:pic>
        <p:nvPicPr>
          <p:cNvPr id="14" name="Picture 13">
            <a:extLst>
              <a:ext uri="{FF2B5EF4-FFF2-40B4-BE49-F238E27FC236}">
                <a16:creationId xmlns:a16="http://schemas.microsoft.com/office/drawing/2014/main" id="{3E32DC76-4A53-4213-88F2-92048D83D966}"/>
              </a:ext>
            </a:extLst>
          </p:cNvPr>
          <p:cNvPicPr>
            <a:picLocks noChangeAspect="1"/>
          </p:cNvPicPr>
          <p:nvPr/>
        </p:nvPicPr>
        <p:blipFill rotWithShape="1">
          <a:blip r:embed="rId3"/>
          <a:srcRect b="50000"/>
          <a:stretch/>
        </p:blipFill>
        <p:spPr>
          <a:xfrm>
            <a:off x="1029839" y="4418814"/>
            <a:ext cx="3948561" cy="1734025"/>
          </a:xfrm>
          <a:prstGeom prst="rect">
            <a:avLst/>
          </a:prstGeom>
        </p:spPr>
      </p:pic>
      <p:grpSp>
        <p:nvGrpSpPr>
          <p:cNvPr id="15" name="Group 14">
            <a:extLst>
              <a:ext uri="{FF2B5EF4-FFF2-40B4-BE49-F238E27FC236}">
                <a16:creationId xmlns:a16="http://schemas.microsoft.com/office/drawing/2014/main" id="{12A5509F-F013-4735-8F21-CDEBF08CF6BD}"/>
              </a:ext>
            </a:extLst>
          </p:cNvPr>
          <p:cNvGrpSpPr/>
          <p:nvPr/>
        </p:nvGrpSpPr>
        <p:grpSpPr>
          <a:xfrm>
            <a:off x="7075164" y="4593204"/>
            <a:ext cx="664803" cy="1146141"/>
            <a:chOff x="9277162" y="2195066"/>
            <a:chExt cx="1788767" cy="3083888"/>
          </a:xfrm>
        </p:grpSpPr>
        <p:cxnSp>
          <p:nvCxnSpPr>
            <p:cNvPr id="16" name="Straight Connector 15">
              <a:extLst>
                <a:ext uri="{FF2B5EF4-FFF2-40B4-BE49-F238E27FC236}">
                  <a16:creationId xmlns:a16="http://schemas.microsoft.com/office/drawing/2014/main" id="{2EE3DA7F-C611-4418-91E3-9CEB2C44DA1D}"/>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196B85F-0E56-4170-A329-4910DF8881C5}"/>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9F46E838-1B0D-4CEA-A5E0-2DBF53E026BB}"/>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81FA6D78-9C33-43C4-A8D8-3D3ABACA3952}"/>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261F4ACD-6BD6-414C-B199-EF626B2428D8}"/>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EC277537-6163-4AB6-80F5-E95A37FD8337}"/>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64D9BCFA-EDB7-4FDC-BDAA-E7F1CE067E11}"/>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Oval 22">
              <a:extLst>
                <a:ext uri="{FF2B5EF4-FFF2-40B4-BE49-F238E27FC236}">
                  <a16:creationId xmlns:a16="http://schemas.microsoft.com/office/drawing/2014/main" id="{E92C8D66-B36B-4E9C-A38A-6FEC9C0230C2}"/>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Oval 23">
              <a:extLst>
                <a:ext uri="{FF2B5EF4-FFF2-40B4-BE49-F238E27FC236}">
                  <a16:creationId xmlns:a16="http://schemas.microsoft.com/office/drawing/2014/main" id="{E8B692DE-4024-4D83-87D8-3D2E8D748700}"/>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5" name="Straight Connector 24">
              <a:extLst>
                <a:ext uri="{FF2B5EF4-FFF2-40B4-BE49-F238E27FC236}">
                  <a16:creationId xmlns:a16="http://schemas.microsoft.com/office/drawing/2014/main" id="{B286843F-45D0-45D4-91A9-5A5B1B05DE75}"/>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645620-EA65-4938-B252-1642FD9C97DD}"/>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E3459A-E1B9-4C25-B676-60130BCDB026}"/>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1C51AFD-76F9-43E6-90A4-E9E0E1C9A403}"/>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6FEA679-6E27-4641-AEC3-F11B5A4A504C}"/>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1CCE780-7811-474C-AE4E-77EBA164003F}"/>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72BC07-7CAD-4A7C-8856-90910ADC0801}"/>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8EEF8E3-01B9-4EC7-92BB-5FB646DE5B32}"/>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66712E6-6A53-4583-A52D-640AF68F65FC}"/>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D4EB82C6-1907-47CA-9DB1-56F8CB844070}"/>
              </a:ext>
            </a:extLst>
          </p:cNvPr>
          <p:cNvGrpSpPr/>
          <p:nvPr/>
        </p:nvGrpSpPr>
        <p:grpSpPr>
          <a:xfrm>
            <a:off x="8691525" y="4593204"/>
            <a:ext cx="664803" cy="1146141"/>
            <a:chOff x="9277162" y="2195066"/>
            <a:chExt cx="1788767" cy="3083888"/>
          </a:xfrm>
        </p:grpSpPr>
        <p:cxnSp>
          <p:nvCxnSpPr>
            <p:cNvPr id="35" name="Straight Connector 34">
              <a:extLst>
                <a:ext uri="{FF2B5EF4-FFF2-40B4-BE49-F238E27FC236}">
                  <a16:creationId xmlns:a16="http://schemas.microsoft.com/office/drawing/2014/main" id="{7F60503D-8019-4973-A7EE-57E8F43CC324}"/>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1A67D60E-8BD7-471C-83B1-B4EA9645CDA8}"/>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extLst>
                <a:ext uri="{FF2B5EF4-FFF2-40B4-BE49-F238E27FC236}">
                  <a16:creationId xmlns:a16="http://schemas.microsoft.com/office/drawing/2014/main" id="{FE7CF3C2-683B-4C9A-A786-18F7FC9E39F0}"/>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6DC26216-DEB8-4032-A123-24079424426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extLst>
                <a:ext uri="{FF2B5EF4-FFF2-40B4-BE49-F238E27FC236}">
                  <a16:creationId xmlns:a16="http://schemas.microsoft.com/office/drawing/2014/main" id="{050AAF20-0CD8-4DB8-92AB-E8DF89B02B96}"/>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extLst>
                <a:ext uri="{FF2B5EF4-FFF2-40B4-BE49-F238E27FC236}">
                  <a16:creationId xmlns:a16="http://schemas.microsoft.com/office/drawing/2014/main" id="{0BD95C75-D392-4011-AB52-C88136B0C075}"/>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extLst>
                <a:ext uri="{FF2B5EF4-FFF2-40B4-BE49-F238E27FC236}">
                  <a16:creationId xmlns:a16="http://schemas.microsoft.com/office/drawing/2014/main" id="{C2F8F02A-868F-4EA7-968A-274B4BCFCC81}"/>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Oval 41">
              <a:extLst>
                <a:ext uri="{FF2B5EF4-FFF2-40B4-BE49-F238E27FC236}">
                  <a16:creationId xmlns:a16="http://schemas.microsoft.com/office/drawing/2014/main" id="{7AF74794-D6F2-4CE7-82E4-97F6166263F8}"/>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Oval 42">
              <a:extLst>
                <a:ext uri="{FF2B5EF4-FFF2-40B4-BE49-F238E27FC236}">
                  <a16:creationId xmlns:a16="http://schemas.microsoft.com/office/drawing/2014/main" id="{8AB163FE-EFF3-4411-B589-1395AF7F0CBA}"/>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4" name="Straight Connector 43">
              <a:extLst>
                <a:ext uri="{FF2B5EF4-FFF2-40B4-BE49-F238E27FC236}">
                  <a16:creationId xmlns:a16="http://schemas.microsoft.com/office/drawing/2014/main" id="{112BF859-2B5F-47D8-9C7C-E54D64FD2797}"/>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F6026E9-1D67-4227-9411-44095F2A96D5}"/>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A66AA4F-E978-463B-A9B6-885CB2DBF4BD}"/>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4A28242-F1FE-45DB-9115-2B24A1E09DFC}"/>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E9E0298-3FB0-4B90-9430-329097E594C3}"/>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94500EF-76D5-4458-850C-C4DFCE800723}"/>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297CE48-F803-40C4-8592-00223964BB2F}"/>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535D5C19-015C-4803-BDA9-931B08831BF8}"/>
              </a:ext>
            </a:extLst>
          </p:cNvPr>
          <p:cNvGrpSpPr/>
          <p:nvPr/>
        </p:nvGrpSpPr>
        <p:grpSpPr>
          <a:xfrm>
            <a:off x="10322218" y="4597493"/>
            <a:ext cx="664803" cy="1146141"/>
            <a:chOff x="9277162" y="2195066"/>
            <a:chExt cx="1788767" cy="3083888"/>
          </a:xfrm>
        </p:grpSpPr>
        <p:cxnSp>
          <p:nvCxnSpPr>
            <p:cNvPr id="54" name="Straight Connector 53">
              <a:extLst>
                <a:ext uri="{FF2B5EF4-FFF2-40B4-BE49-F238E27FC236}">
                  <a16:creationId xmlns:a16="http://schemas.microsoft.com/office/drawing/2014/main" id="{7EFCC611-9588-4A35-889B-D7B68F32E124}"/>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36D3A630-313F-4480-B6D4-398872A87B23}"/>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extLst>
                <a:ext uri="{FF2B5EF4-FFF2-40B4-BE49-F238E27FC236}">
                  <a16:creationId xmlns:a16="http://schemas.microsoft.com/office/drawing/2014/main" id="{A76D8FBC-4CD4-4D19-979C-B97DCDD8D616}"/>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extLst>
                <a:ext uri="{FF2B5EF4-FFF2-40B4-BE49-F238E27FC236}">
                  <a16:creationId xmlns:a16="http://schemas.microsoft.com/office/drawing/2014/main" id="{679B8253-8266-441C-8069-F27F1DCBF4B9}"/>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Oval 57">
              <a:extLst>
                <a:ext uri="{FF2B5EF4-FFF2-40B4-BE49-F238E27FC236}">
                  <a16:creationId xmlns:a16="http://schemas.microsoft.com/office/drawing/2014/main" id="{CE705898-746C-40F5-B0ED-51C52B8C5A06}"/>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Oval 58">
              <a:extLst>
                <a:ext uri="{FF2B5EF4-FFF2-40B4-BE49-F238E27FC236}">
                  <a16:creationId xmlns:a16="http://schemas.microsoft.com/office/drawing/2014/main" id="{D8C1F5CB-EF8C-48BE-8EA0-589B9CAA0523}"/>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Oval 59">
              <a:extLst>
                <a:ext uri="{FF2B5EF4-FFF2-40B4-BE49-F238E27FC236}">
                  <a16:creationId xmlns:a16="http://schemas.microsoft.com/office/drawing/2014/main" id="{475D0508-8E79-4D25-9FB7-DC3E2126F30A}"/>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Oval 60">
              <a:extLst>
                <a:ext uri="{FF2B5EF4-FFF2-40B4-BE49-F238E27FC236}">
                  <a16:creationId xmlns:a16="http://schemas.microsoft.com/office/drawing/2014/main" id="{DB06E439-6E24-47BE-89C1-13EA1E161935}"/>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Oval 61">
              <a:extLst>
                <a:ext uri="{FF2B5EF4-FFF2-40B4-BE49-F238E27FC236}">
                  <a16:creationId xmlns:a16="http://schemas.microsoft.com/office/drawing/2014/main" id="{B05440DD-2EBF-443E-A3E1-F7F67EB82EB3}"/>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6" name="Straight Connector 65">
              <a:extLst>
                <a:ext uri="{FF2B5EF4-FFF2-40B4-BE49-F238E27FC236}">
                  <a16:creationId xmlns:a16="http://schemas.microsoft.com/office/drawing/2014/main" id="{38D1267F-8B34-4516-9FBC-F5371FB46704}"/>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5F8D9FE-6CC0-47B7-A476-42C76F130B0F}"/>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54F6A71-9C55-4E76-AB9C-092129D4C996}"/>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86891C9-E9BD-4B77-9A07-CD73E3E26EF0}"/>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4432C94-1E2A-4FC6-9487-D9D049997591}"/>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0F964F4C-6B62-4DD6-8ACA-40D788827FE7}"/>
              </a:ext>
            </a:extLst>
          </p:cNvPr>
          <p:cNvSpPr txBox="1"/>
          <p:nvPr/>
        </p:nvSpPr>
        <p:spPr>
          <a:xfrm>
            <a:off x="7037708" y="5946211"/>
            <a:ext cx="766618" cy="369332"/>
          </a:xfrm>
          <a:prstGeom prst="rect">
            <a:avLst/>
          </a:prstGeom>
          <a:noFill/>
        </p:spPr>
        <p:txBody>
          <a:bodyPr wrap="square">
            <a:spAutoFit/>
          </a:bodyPr>
          <a:lstStyle/>
          <a:p>
            <a:pPr algn="ctr"/>
            <a:r>
              <a:rPr lang="en-US" sz="1800" dirty="0"/>
              <a:t>t=1</a:t>
            </a:r>
            <a:endParaRPr lang="fr-FR" dirty="0"/>
          </a:p>
        </p:txBody>
      </p:sp>
      <p:sp>
        <p:nvSpPr>
          <p:cNvPr id="74" name="TextBox 73">
            <a:extLst>
              <a:ext uri="{FF2B5EF4-FFF2-40B4-BE49-F238E27FC236}">
                <a16:creationId xmlns:a16="http://schemas.microsoft.com/office/drawing/2014/main" id="{D9C5AB6D-E62B-4102-84F1-240338AF940F}"/>
              </a:ext>
            </a:extLst>
          </p:cNvPr>
          <p:cNvSpPr txBox="1"/>
          <p:nvPr/>
        </p:nvSpPr>
        <p:spPr>
          <a:xfrm>
            <a:off x="8717859" y="5946211"/>
            <a:ext cx="766618" cy="369332"/>
          </a:xfrm>
          <a:prstGeom prst="rect">
            <a:avLst/>
          </a:prstGeom>
          <a:noFill/>
        </p:spPr>
        <p:txBody>
          <a:bodyPr wrap="square">
            <a:spAutoFit/>
          </a:bodyPr>
          <a:lstStyle/>
          <a:p>
            <a:pPr algn="ctr"/>
            <a:r>
              <a:rPr lang="en-US" sz="1800" dirty="0"/>
              <a:t>t=2</a:t>
            </a:r>
            <a:endParaRPr lang="fr-FR" dirty="0"/>
          </a:p>
        </p:txBody>
      </p:sp>
      <p:sp>
        <p:nvSpPr>
          <p:cNvPr id="75" name="TextBox 74">
            <a:extLst>
              <a:ext uri="{FF2B5EF4-FFF2-40B4-BE49-F238E27FC236}">
                <a16:creationId xmlns:a16="http://schemas.microsoft.com/office/drawing/2014/main" id="{EA9971C2-8B03-49AB-8970-2B5EA9F9CCEC}"/>
              </a:ext>
            </a:extLst>
          </p:cNvPr>
          <p:cNvSpPr txBox="1"/>
          <p:nvPr/>
        </p:nvSpPr>
        <p:spPr>
          <a:xfrm>
            <a:off x="10348552" y="5946211"/>
            <a:ext cx="766618" cy="369332"/>
          </a:xfrm>
          <a:prstGeom prst="rect">
            <a:avLst/>
          </a:prstGeom>
          <a:noFill/>
        </p:spPr>
        <p:txBody>
          <a:bodyPr wrap="square">
            <a:spAutoFit/>
          </a:bodyPr>
          <a:lstStyle/>
          <a:p>
            <a:pPr algn="ctr"/>
            <a:r>
              <a:rPr lang="en-US" sz="1800" dirty="0"/>
              <a:t>t=3</a:t>
            </a:r>
            <a:endParaRPr lang="fr-FR" dirty="0"/>
          </a:p>
        </p:txBody>
      </p:sp>
      <p:sp>
        <p:nvSpPr>
          <p:cNvPr id="76" name="TextBox 75">
            <a:extLst>
              <a:ext uri="{FF2B5EF4-FFF2-40B4-BE49-F238E27FC236}">
                <a16:creationId xmlns:a16="http://schemas.microsoft.com/office/drawing/2014/main" id="{7F0F9875-1067-474E-A9AD-CB4184B3A026}"/>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Dynamic network representations</a:t>
            </a:r>
          </a:p>
          <a:p>
            <a:endParaRPr lang="en-US" sz="2400" b="1" i="1" dirty="0"/>
          </a:p>
        </p:txBody>
      </p:sp>
    </p:spTree>
    <p:extLst>
      <p:ext uri="{BB962C8B-B14F-4D97-AF65-F5344CB8AC3E}">
        <p14:creationId xmlns:p14="http://schemas.microsoft.com/office/powerpoint/2010/main" val="31591139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F378C50F-24FF-4AB1-9554-2CBD0631969C}"/>
              </a:ext>
            </a:extLst>
          </p:cNvPr>
          <p:cNvSpPr txBox="1"/>
          <p:nvPr/>
        </p:nvSpPr>
        <p:spPr>
          <a:xfrm>
            <a:off x="442948" y="1572173"/>
            <a:ext cx="11449134" cy="400110"/>
          </a:xfrm>
          <a:prstGeom prst="rect">
            <a:avLst/>
          </a:prstGeom>
          <a:noFill/>
        </p:spPr>
        <p:txBody>
          <a:bodyPr wrap="square" rtlCol="0">
            <a:spAutoFit/>
          </a:bodyPr>
          <a:lstStyle/>
          <a:p>
            <a:r>
              <a:rPr lang="en-US" sz="2000" dirty="0"/>
              <a:t>We may also need to represent the </a:t>
            </a:r>
            <a:r>
              <a:rPr lang="en-US" sz="2000" b="1" i="1" dirty="0"/>
              <a:t>temporal dynamics </a:t>
            </a:r>
            <a:r>
              <a:rPr lang="en-US" sz="2000" dirty="0"/>
              <a:t>of networks</a:t>
            </a:r>
          </a:p>
        </p:txBody>
      </p:sp>
      <p:sp>
        <p:nvSpPr>
          <p:cNvPr id="11" name="TextBox 10">
            <a:extLst>
              <a:ext uri="{FF2B5EF4-FFF2-40B4-BE49-F238E27FC236}">
                <a16:creationId xmlns:a16="http://schemas.microsoft.com/office/drawing/2014/main" id="{BC950978-137F-4B53-AB3D-70BB6F949EEF}"/>
              </a:ext>
            </a:extLst>
          </p:cNvPr>
          <p:cNvSpPr txBox="1"/>
          <p:nvPr/>
        </p:nvSpPr>
        <p:spPr>
          <a:xfrm>
            <a:off x="858981" y="2627471"/>
            <a:ext cx="4673600" cy="553998"/>
          </a:xfrm>
          <a:prstGeom prst="rect">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3000" b="1" dirty="0"/>
              <a:t>TIME-ORDERED NETWORKS</a:t>
            </a:r>
            <a:endParaRPr lang="fr-FR" sz="3000" b="1" dirty="0"/>
          </a:p>
        </p:txBody>
      </p:sp>
      <p:pic>
        <p:nvPicPr>
          <p:cNvPr id="14" name="Picture 13">
            <a:extLst>
              <a:ext uri="{FF2B5EF4-FFF2-40B4-BE49-F238E27FC236}">
                <a16:creationId xmlns:a16="http://schemas.microsoft.com/office/drawing/2014/main" id="{3E32DC76-4A53-4213-88F2-92048D83D966}"/>
              </a:ext>
            </a:extLst>
          </p:cNvPr>
          <p:cNvPicPr>
            <a:picLocks noChangeAspect="1"/>
          </p:cNvPicPr>
          <p:nvPr/>
        </p:nvPicPr>
        <p:blipFill rotWithShape="1">
          <a:blip r:embed="rId3"/>
          <a:srcRect b="50000"/>
          <a:stretch/>
        </p:blipFill>
        <p:spPr>
          <a:xfrm>
            <a:off x="1205329" y="3467470"/>
            <a:ext cx="3948561" cy="1734025"/>
          </a:xfrm>
          <a:prstGeom prst="rect">
            <a:avLst/>
          </a:prstGeom>
        </p:spPr>
      </p:pic>
      <p:sp>
        <p:nvSpPr>
          <p:cNvPr id="64" name="TextBox 63">
            <a:extLst>
              <a:ext uri="{FF2B5EF4-FFF2-40B4-BE49-F238E27FC236}">
                <a16:creationId xmlns:a16="http://schemas.microsoft.com/office/drawing/2014/main" id="{61DA5F55-99B1-4E1D-A5C1-C5BAA61B6051}"/>
              </a:ext>
            </a:extLst>
          </p:cNvPr>
          <p:cNvSpPr txBox="1"/>
          <p:nvPr/>
        </p:nvSpPr>
        <p:spPr>
          <a:xfrm>
            <a:off x="6471919" y="2627471"/>
            <a:ext cx="5188858" cy="2554545"/>
          </a:xfrm>
          <a:prstGeom prst="rect">
            <a:avLst/>
          </a:prstGeom>
          <a:noFill/>
        </p:spPr>
        <p:txBody>
          <a:bodyPr wrap="square" rtlCol="0">
            <a:spAutoFit/>
          </a:bodyPr>
          <a:lstStyle/>
          <a:p>
            <a:r>
              <a:rPr lang="en-US" sz="2000" dirty="0"/>
              <a:t>Retain the most information about the system</a:t>
            </a:r>
          </a:p>
          <a:p>
            <a:endParaRPr lang="en-US" sz="2000" dirty="0"/>
          </a:p>
          <a:p>
            <a:endParaRPr lang="en-US" sz="2000" dirty="0"/>
          </a:p>
          <a:p>
            <a:r>
              <a:rPr lang="en-US" sz="2000" dirty="0"/>
              <a:t>Fewer subjective decisions required</a:t>
            </a:r>
            <a:endParaRPr lang="en-US" sz="2000" b="1" dirty="0"/>
          </a:p>
          <a:p>
            <a:endParaRPr lang="en-US" sz="2000" dirty="0"/>
          </a:p>
          <a:p>
            <a:endParaRPr lang="en-US" sz="2000" dirty="0"/>
          </a:p>
          <a:p>
            <a:r>
              <a:rPr lang="en-US" sz="2000" dirty="0"/>
              <a:t>Harder to work with – few descriptive measures and models are available</a:t>
            </a:r>
            <a:endParaRPr lang="en-US" dirty="0"/>
          </a:p>
        </p:txBody>
      </p:sp>
      <p:sp>
        <p:nvSpPr>
          <p:cNvPr id="65" name="TextBox 64">
            <a:extLst>
              <a:ext uri="{FF2B5EF4-FFF2-40B4-BE49-F238E27FC236}">
                <a16:creationId xmlns:a16="http://schemas.microsoft.com/office/drawing/2014/main" id="{D947685B-3F51-48D1-9B2D-A7298BC6FA93}"/>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Dynamic network representations</a:t>
            </a:r>
          </a:p>
          <a:p>
            <a:endParaRPr lang="en-US" sz="2400" b="1" i="1" dirty="0"/>
          </a:p>
        </p:txBody>
      </p:sp>
    </p:spTree>
    <p:extLst>
      <p:ext uri="{BB962C8B-B14F-4D97-AF65-F5344CB8AC3E}">
        <p14:creationId xmlns:p14="http://schemas.microsoft.com/office/powerpoint/2010/main" val="1180782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F378C50F-24FF-4AB1-9554-2CBD0631969C}"/>
              </a:ext>
            </a:extLst>
          </p:cNvPr>
          <p:cNvSpPr txBox="1"/>
          <p:nvPr/>
        </p:nvSpPr>
        <p:spPr>
          <a:xfrm>
            <a:off x="442948" y="1572173"/>
            <a:ext cx="11449134" cy="400110"/>
          </a:xfrm>
          <a:prstGeom prst="rect">
            <a:avLst/>
          </a:prstGeom>
          <a:noFill/>
        </p:spPr>
        <p:txBody>
          <a:bodyPr wrap="square" rtlCol="0">
            <a:spAutoFit/>
          </a:bodyPr>
          <a:lstStyle/>
          <a:p>
            <a:r>
              <a:rPr lang="en-US" sz="2000" dirty="0"/>
              <a:t>We may also need to represent the </a:t>
            </a:r>
            <a:r>
              <a:rPr lang="en-US" sz="2000" b="1" i="1" dirty="0"/>
              <a:t>temporal dynamics </a:t>
            </a:r>
            <a:r>
              <a:rPr lang="en-US" sz="2000" dirty="0"/>
              <a:t>of networks</a:t>
            </a:r>
          </a:p>
        </p:txBody>
      </p:sp>
      <p:sp>
        <p:nvSpPr>
          <p:cNvPr id="64" name="TextBox 63">
            <a:extLst>
              <a:ext uri="{FF2B5EF4-FFF2-40B4-BE49-F238E27FC236}">
                <a16:creationId xmlns:a16="http://schemas.microsoft.com/office/drawing/2014/main" id="{61DA5F55-99B1-4E1D-A5C1-C5BAA61B6051}"/>
              </a:ext>
            </a:extLst>
          </p:cNvPr>
          <p:cNvSpPr txBox="1"/>
          <p:nvPr/>
        </p:nvSpPr>
        <p:spPr>
          <a:xfrm>
            <a:off x="6431244" y="2169341"/>
            <a:ext cx="5760755" cy="5324535"/>
          </a:xfrm>
          <a:prstGeom prst="rect">
            <a:avLst/>
          </a:prstGeom>
          <a:noFill/>
        </p:spPr>
        <p:txBody>
          <a:bodyPr wrap="square" rtlCol="0">
            <a:spAutoFit/>
          </a:bodyPr>
          <a:lstStyle/>
          <a:p>
            <a:r>
              <a:rPr lang="en-US" sz="2000" dirty="0"/>
              <a:t>Adopts same data structures and models as static networks</a:t>
            </a:r>
          </a:p>
          <a:p>
            <a:endParaRPr lang="en-US" sz="2000" dirty="0"/>
          </a:p>
          <a:p>
            <a:endParaRPr lang="en-US" sz="2000" dirty="0"/>
          </a:p>
          <a:p>
            <a:r>
              <a:rPr lang="en-US" sz="2000" dirty="0"/>
              <a:t>More statistical tools available</a:t>
            </a:r>
          </a:p>
          <a:p>
            <a:endParaRPr lang="en-US" sz="2000" dirty="0"/>
          </a:p>
          <a:p>
            <a:endParaRPr lang="en-US" sz="2000" dirty="0"/>
          </a:p>
          <a:p>
            <a:r>
              <a:rPr lang="en-US" sz="2000" dirty="0"/>
              <a:t>Need to decide how to aggregate the social data</a:t>
            </a:r>
          </a:p>
          <a:p>
            <a:endParaRPr lang="en-US" sz="2000" dirty="0"/>
          </a:p>
          <a:p>
            <a:pPr marL="342900" indent="-342900">
              <a:buFont typeface="Arial" panose="020B0604020202020204" pitchFamily="34" charset="0"/>
              <a:buChar char="•"/>
            </a:pPr>
            <a:r>
              <a:rPr lang="en-US" sz="2000" dirty="0"/>
              <a:t>Snapshots (single moment in time)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Aggregate over biologically justified timescales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Rolling windows (e.g. months 1-3, months 2-4 etc.)</a:t>
            </a:r>
          </a:p>
          <a:p>
            <a:endParaRPr lang="en-US" sz="2000" dirty="0"/>
          </a:p>
          <a:p>
            <a:endParaRPr lang="en-US" sz="2000" dirty="0"/>
          </a:p>
          <a:p>
            <a:endParaRPr lang="en-US" sz="2000" dirty="0"/>
          </a:p>
        </p:txBody>
      </p:sp>
      <p:sp>
        <p:nvSpPr>
          <p:cNvPr id="9" name="TextBox 8">
            <a:extLst>
              <a:ext uri="{FF2B5EF4-FFF2-40B4-BE49-F238E27FC236}">
                <a16:creationId xmlns:a16="http://schemas.microsoft.com/office/drawing/2014/main" id="{0E5AA9B9-692A-4A64-B6A1-C09252B66039}"/>
              </a:ext>
            </a:extLst>
          </p:cNvPr>
          <p:cNvSpPr txBox="1"/>
          <p:nvPr/>
        </p:nvSpPr>
        <p:spPr>
          <a:xfrm>
            <a:off x="517085" y="2627468"/>
            <a:ext cx="5315528" cy="553998"/>
          </a:xfrm>
          <a:prstGeom prst="rect">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3000" b="1" dirty="0"/>
              <a:t>TIME-AGGREGATED NETWORKS</a:t>
            </a:r>
            <a:endParaRPr lang="fr-FR" sz="3000" b="1" dirty="0"/>
          </a:p>
        </p:txBody>
      </p:sp>
      <p:grpSp>
        <p:nvGrpSpPr>
          <p:cNvPr id="10" name="Group 9">
            <a:extLst>
              <a:ext uri="{FF2B5EF4-FFF2-40B4-BE49-F238E27FC236}">
                <a16:creationId xmlns:a16="http://schemas.microsoft.com/office/drawing/2014/main" id="{72F26F8A-395F-46F9-88B8-D02DBC30F856}"/>
              </a:ext>
            </a:extLst>
          </p:cNvPr>
          <p:cNvGrpSpPr/>
          <p:nvPr/>
        </p:nvGrpSpPr>
        <p:grpSpPr>
          <a:xfrm>
            <a:off x="1247000" y="3641857"/>
            <a:ext cx="664803" cy="1146141"/>
            <a:chOff x="9277162" y="2195066"/>
            <a:chExt cx="1788767" cy="3083888"/>
          </a:xfrm>
        </p:grpSpPr>
        <p:cxnSp>
          <p:nvCxnSpPr>
            <p:cNvPr id="12" name="Straight Connector 11">
              <a:extLst>
                <a:ext uri="{FF2B5EF4-FFF2-40B4-BE49-F238E27FC236}">
                  <a16:creationId xmlns:a16="http://schemas.microsoft.com/office/drawing/2014/main" id="{3D739883-B0DA-430B-B625-F6A2C349C610}"/>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8DE2FFE-9CD5-4DE7-BCCF-5994D574F5EE}"/>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val 14">
              <a:extLst>
                <a:ext uri="{FF2B5EF4-FFF2-40B4-BE49-F238E27FC236}">
                  <a16:creationId xmlns:a16="http://schemas.microsoft.com/office/drawing/2014/main" id="{E7FAABC9-3365-4419-A229-C4D49939607B}"/>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128E225B-FBB2-4C81-A9C2-E16BC9DF6825}"/>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09FBD58B-12D9-4EE0-B944-F5D41060DE77}"/>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val 17">
              <a:extLst>
                <a:ext uri="{FF2B5EF4-FFF2-40B4-BE49-F238E27FC236}">
                  <a16:creationId xmlns:a16="http://schemas.microsoft.com/office/drawing/2014/main" id="{9C3E1259-0980-4DDC-8579-F04E2F389166}"/>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5FE422A4-F460-4988-872F-C95EFC3DCA4A}"/>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Oval 19">
              <a:extLst>
                <a:ext uri="{FF2B5EF4-FFF2-40B4-BE49-F238E27FC236}">
                  <a16:creationId xmlns:a16="http://schemas.microsoft.com/office/drawing/2014/main" id="{93F5559E-F136-40EF-8B97-51039B8AF7C8}"/>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11A072ED-2B5A-4F92-B0B5-C143C8835D28}"/>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 name="Straight Connector 21">
              <a:extLst>
                <a:ext uri="{FF2B5EF4-FFF2-40B4-BE49-F238E27FC236}">
                  <a16:creationId xmlns:a16="http://schemas.microsoft.com/office/drawing/2014/main" id="{23476BD8-9827-4D94-86AC-911BD10F2DC6}"/>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E3EC46-467C-4511-99C8-444242163DB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F658316-D566-49DE-A89E-DBB495FC9164}"/>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152CC2-9693-466D-A156-E6F3DEB36D93}"/>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1A29E0-5A2D-4CEC-9C86-24823967A9F0}"/>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1E22C19-3682-443D-B07E-6BF234802CB2}"/>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EE67281-B431-4DC3-82F6-3459953D25B3}"/>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651A442-98B0-424A-865B-EE0D9E4173E3}"/>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381882D-B0EB-459E-92E2-F4E4CADBA6E5}"/>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5D0ECF91-3B1B-418C-A7CB-1A0F2F8DB142}"/>
              </a:ext>
            </a:extLst>
          </p:cNvPr>
          <p:cNvGrpSpPr/>
          <p:nvPr/>
        </p:nvGrpSpPr>
        <p:grpSpPr>
          <a:xfrm>
            <a:off x="2863361" y="3641857"/>
            <a:ext cx="664803" cy="1146141"/>
            <a:chOff x="9277162" y="2195066"/>
            <a:chExt cx="1788767" cy="3083888"/>
          </a:xfrm>
        </p:grpSpPr>
        <p:cxnSp>
          <p:nvCxnSpPr>
            <p:cNvPr id="32" name="Straight Connector 31">
              <a:extLst>
                <a:ext uri="{FF2B5EF4-FFF2-40B4-BE49-F238E27FC236}">
                  <a16:creationId xmlns:a16="http://schemas.microsoft.com/office/drawing/2014/main" id="{65021AF8-6398-4AD9-9FBD-327456F914FC}"/>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FEBBFEF6-D775-4274-865D-D4B1FE4A46AC}"/>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extLst>
                <a:ext uri="{FF2B5EF4-FFF2-40B4-BE49-F238E27FC236}">
                  <a16:creationId xmlns:a16="http://schemas.microsoft.com/office/drawing/2014/main" id="{8CBC7E4A-186A-4E3C-B1CC-1911231654F3}"/>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val 34">
              <a:extLst>
                <a:ext uri="{FF2B5EF4-FFF2-40B4-BE49-F238E27FC236}">
                  <a16:creationId xmlns:a16="http://schemas.microsoft.com/office/drawing/2014/main" id="{19E6E2CE-784B-446E-A718-CF76E7731AEB}"/>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35">
              <a:extLst>
                <a:ext uri="{FF2B5EF4-FFF2-40B4-BE49-F238E27FC236}">
                  <a16:creationId xmlns:a16="http://schemas.microsoft.com/office/drawing/2014/main" id="{F0F96A48-0883-4E22-91CD-EC5452D41F28}"/>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val 36">
              <a:extLst>
                <a:ext uri="{FF2B5EF4-FFF2-40B4-BE49-F238E27FC236}">
                  <a16:creationId xmlns:a16="http://schemas.microsoft.com/office/drawing/2014/main" id="{8C6B8453-F062-4D7B-8F99-7CF48C196E2C}"/>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Oval 37">
              <a:extLst>
                <a:ext uri="{FF2B5EF4-FFF2-40B4-BE49-F238E27FC236}">
                  <a16:creationId xmlns:a16="http://schemas.microsoft.com/office/drawing/2014/main" id="{75762274-814B-46EF-8084-44F3C445749F}"/>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extLst>
                <a:ext uri="{FF2B5EF4-FFF2-40B4-BE49-F238E27FC236}">
                  <a16:creationId xmlns:a16="http://schemas.microsoft.com/office/drawing/2014/main" id="{38D57ABA-8CD6-4E3D-B753-CC8544D648C8}"/>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extLst>
                <a:ext uri="{FF2B5EF4-FFF2-40B4-BE49-F238E27FC236}">
                  <a16:creationId xmlns:a16="http://schemas.microsoft.com/office/drawing/2014/main" id="{78FD00A4-B1A0-40C8-A8D5-6F735F6C7684}"/>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1" name="Straight Connector 40">
              <a:extLst>
                <a:ext uri="{FF2B5EF4-FFF2-40B4-BE49-F238E27FC236}">
                  <a16:creationId xmlns:a16="http://schemas.microsoft.com/office/drawing/2014/main" id="{4FF8B753-B9F3-4950-8305-5176EAFB1918}"/>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7307917-4DC8-4967-9EA9-271E49E99FD2}"/>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48DE4AC-CD84-4120-B322-782A41E7CF3C}"/>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056B42F-2823-407C-B2B6-39FC6F586CE4}"/>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C37C51A-4C3C-486E-8D1D-5FD0B2999DBC}"/>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44056A9-7ADD-4101-81C9-FF4A08BF6E49}"/>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AE82601-DD42-4877-8A02-F6E669BEEB7C}"/>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29133C60-5199-4F46-BA01-46CCE1DD3E3D}"/>
              </a:ext>
            </a:extLst>
          </p:cNvPr>
          <p:cNvGrpSpPr/>
          <p:nvPr/>
        </p:nvGrpSpPr>
        <p:grpSpPr>
          <a:xfrm>
            <a:off x="4494054" y="3646146"/>
            <a:ext cx="664803" cy="1146141"/>
            <a:chOff x="9277162" y="2195066"/>
            <a:chExt cx="1788767" cy="3083888"/>
          </a:xfrm>
        </p:grpSpPr>
        <p:cxnSp>
          <p:nvCxnSpPr>
            <p:cNvPr id="49" name="Straight Connector 48">
              <a:extLst>
                <a:ext uri="{FF2B5EF4-FFF2-40B4-BE49-F238E27FC236}">
                  <a16:creationId xmlns:a16="http://schemas.microsoft.com/office/drawing/2014/main" id="{F4928DEF-D64D-4009-81CA-FD5E7F7BDC2F}"/>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889BD6B1-0280-4B80-98D7-D91A7058D6CA}"/>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Oval 50">
              <a:extLst>
                <a:ext uri="{FF2B5EF4-FFF2-40B4-BE49-F238E27FC236}">
                  <a16:creationId xmlns:a16="http://schemas.microsoft.com/office/drawing/2014/main" id="{8C9B08B5-C839-4E24-A774-121C87E2938A}"/>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Oval 51">
              <a:extLst>
                <a:ext uri="{FF2B5EF4-FFF2-40B4-BE49-F238E27FC236}">
                  <a16:creationId xmlns:a16="http://schemas.microsoft.com/office/drawing/2014/main" id="{EB53F2C1-6FD7-4D8E-8430-B979ED33A7FA}"/>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Oval 52">
              <a:extLst>
                <a:ext uri="{FF2B5EF4-FFF2-40B4-BE49-F238E27FC236}">
                  <a16:creationId xmlns:a16="http://schemas.microsoft.com/office/drawing/2014/main" id="{B8AB74DD-00CD-4028-9DDA-6B5ABDDFD339}"/>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Oval 53">
              <a:extLst>
                <a:ext uri="{FF2B5EF4-FFF2-40B4-BE49-F238E27FC236}">
                  <a16:creationId xmlns:a16="http://schemas.microsoft.com/office/drawing/2014/main" id="{BEE3371D-4758-4F9A-BBE7-A4BB0A623F8C}"/>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Oval 54">
              <a:extLst>
                <a:ext uri="{FF2B5EF4-FFF2-40B4-BE49-F238E27FC236}">
                  <a16:creationId xmlns:a16="http://schemas.microsoft.com/office/drawing/2014/main" id="{09A42EB6-B613-4A8F-91DF-0FC7CBC8E05A}"/>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Oval 55">
              <a:extLst>
                <a:ext uri="{FF2B5EF4-FFF2-40B4-BE49-F238E27FC236}">
                  <a16:creationId xmlns:a16="http://schemas.microsoft.com/office/drawing/2014/main" id="{8E4B8FB2-B723-4AF8-BF9D-926F70227BC0}"/>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Oval 56">
              <a:extLst>
                <a:ext uri="{FF2B5EF4-FFF2-40B4-BE49-F238E27FC236}">
                  <a16:creationId xmlns:a16="http://schemas.microsoft.com/office/drawing/2014/main" id="{1298C6E4-40D0-43B0-BD44-02729AE12817}"/>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8" name="Straight Connector 57">
              <a:extLst>
                <a:ext uri="{FF2B5EF4-FFF2-40B4-BE49-F238E27FC236}">
                  <a16:creationId xmlns:a16="http://schemas.microsoft.com/office/drawing/2014/main" id="{7B03D57E-95EE-40DE-86E4-7A0B6FF04DFE}"/>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61DBDD3-1AD8-4B48-A8CB-402290BD6D5D}"/>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5AD3D39-33AA-4504-ACF9-4B87DD0A8701}"/>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9D1C79F-60EF-4474-A06B-36643AAD1086}"/>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83FD79C-842A-4B8A-B1B9-CDD1F43B8391}"/>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98B1213D-6794-4633-AB07-C161F0BDB0C7}"/>
              </a:ext>
            </a:extLst>
          </p:cNvPr>
          <p:cNvSpPr txBox="1"/>
          <p:nvPr/>
        </p:nvSpPr>
        <p:spPr>
          <a:xfrm>
            <a:off x="1209544" y="4994864"/>
            <a:ext cx="766618" cy="369332"/>
          </a:xfrm>
          <a:prstGeom prst="rect">
            <a:avLst/>
          </a:prstGeom>
          <a:noFill/>
        </p:spPr>
        <p:txBody>
          <a:bodyPr wrap="square">
            <a:spAutoFit/>
          </a:bodyPr>
          <a:lstStyle/>
          <a:p>
            <a:pPr algn="ctr"/>
            <a:r>
              <a:rPr lang="en-US" sz="1800" dirty="0"/>
              <a:t>t=1</a:t>
            </a:r>
            <a:endParaRPr lang="fr-FR" dirty="0"/>
          </a:p>
        </p:txBody>
      </p:sp>
      <p:sp>
        <p:nvSpPr>
          <p:cNvPr id="65" name="TextBox 64">
            <a:extLst>
              <a:ext uri="{FF2B5EF4-FFF2-40B4-BE49-F238E27FC236}">
                <a16:creationId xmlns:a16="http://schemas.microsoft.com/office/drawing/2014/main" id="{49500367-514B-43CB-841B-66288521579F}"/>
              </a:ext>
            </a:extLst>
          </p:cNvPr>
          <p:cNvSpPr txBox="1"/>
          <p:nvPr/>
        </p:nvSpPr>
        <p:spPr>
          <a:xfrm>
            <a:off x="2889695" y="4994864"/>
            <a:ext cx="766618" cy="369332"/>
          </a:xfrm>
          <a:prstGeom prst="rect">
            <a:avLst/>
          </a:prstGeom>
          <a:noFill/>
        </p:spPr>
        <p:txBody>
          <a:bodyPr wrap="square">
            <a:spAutoFit/>
          </a:bodyPr>
          <a:lstStyle/>
          <a:p>
            <a:pPr algn="ctr"/>
            <a:r>
              <a:rPr lang="en-US" sz="1800" dirty="0"/>
              <a:t>t=2</a:t>
            </a:r>
            <a:endParaRPr lang="fr-FR" dirty="0"/>
          </a:p>
        </p:txBody>
      </p:sp>
      <p:sp>
        <p:nvSpPr>
          <p:cNvPr id="66" name="TextBox 65">
            <a:extLst>
              <a:ext uri="{FF2B5EF4-FFF2-40B4-BE49-F238E27FC236}">
                <a16:creationId xmlns:a16="http://schemas.microsoft.com/office/drawing/2014/main" id="{36D46FDA-98DC-42D5-8404-4BE09E073A4E}"/>
              </a:ext>
            </a:extLst>
          </p:cNvPr>
          <p:cNvSpPr txBox="1"/>
          <p:nvPr/>
        </p:nvSpPr>
        <p:spPr>
          <a:xfrm>
            <a:off x="4520388" y="4994864"/>
            <a:ext cx="766618" cy="369332"/>
          </a:xfrm>
          <a:prstGeom prst="rect">
            <a:avLst/>
          </a:prstGeom>
          <a:noFill/>
        </p:spPr>
        <p:txBody>
          <a:bodyPr wrap="square">
            <a:spAutoFit/>
          </a:bodyPr>
          <a:lstStyle/>
          <a:p>
            <a:pPr algn="ctr"/>
            <a:r>
              <a:rPr lang="en-US" sz="1800" dirty="0"/>
              <a:t>t=3</a:t>
            </a:r>
            <a:endParaRPr lang="fr-FR" dirty="0"/>
          </a:p>
        </p:txBody>
      </p:sp>
      <p:sp>
        <p:nvSpPr>
          <p:cNvPr id="67" name="TextBox 66">
            <a:extLst>
              <a:ext uri="{FF2B5EF4-FFF2-40B4-BE49-F238E27FC236}">
                <a16:creationId xmlns:a16="http://schemas.microsoft.com/office/drawing/2014/main" id="{A5DA9537-80DF-42F6-A158-4334E7D382E1}"/>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Dynamic network representations</a:t>
            </a:r>
          </a:p>
          <a:p>
            <a:endParaRPr lang="en-US" sz="2400" b="1" i="1" dirty="0"/>
          </a:p>
        </p:txBody>
      </p:sp>
    </p:spTree>
    <p:extLst>
      <p:ext uri="{BB962C8B-B14F-4D97-AF65-F5344CB8AC3E}">
        <p14:creationId xmlns:p14="http://schemas.microsoft.com/office/powerpoint/2010/main" val="35744264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71CC-B721-439A-AA40-80AA6384A34F}"/>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BF0123B6-AFE9-4710-BBEB-8BFADD2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5" name="TextBox 4">
            <a:extLst>
              <a:ext uri="{FF2B5EF4-FFF2-40B4-BE49-F238E27FC236}">
                <a16:creationId xmlns:a16="http://schemas.microsoft.com/office/drawing/2014/main" id="{49EAA419-6EE0-4C77-8653-602EB49A518A}"/>
              </a:ext>
            </a:extLst>
          </p:cNvPr>
          <p:cNvSpPr txBox="1"/>
          <p:nvPr/>
        </p:nvSpPr>
        <p:spPr>
          <a:xfrm>
            <a:off x="182880" y="870857"/>
            <a:ext cx="11686903" cy="830997"/>
          </a:xfrm>
          <a:prstGeom prst="rect">
            <a:avLst/>
          </a:prstGeom>
          <a:noFill/>
        </p:spPr>
        <p:txBody>
          <a:bodyPr wrap="square" rtlCol="0">
            <a:spAutoFit/>
          </a:bodyPr>
          <a:lstStyle/>
          <a:p>
            <a:pPr marL="457200" indent="-457200">
              <a:buFont typeface="+mj-lt"/>
              <a:buAutoNum type="arabicPeriod" startAt="6"/>
            </a:pPr>
            <a:r>
              <a:rPr lang="en-US" sz="2400" b="1" dirty="0"/>
              <a:t>Different network representations</a:t>
            </a:r>
          </a:p>
          <a:p>
            <a:endParaRPr lang="en-US" sz="2400" b="1" i="1" dirty="0"/>
          </a:p>
        </p:txBody>
      </p:sp>
      <p:sp>
        <p:nvSpPr>
          <p:cNvPr id="4" name="TextBox 3">
            <a:extLst>
              <a:ext uri="{FF2B5EF4-FFF2-40B4-BE49-F238E27FC236}">
                <a16:creationId xmlns:a16="http://schemas.microsoft.com/office/drawing/2014/main" id="{12DED257-607A-3785-BE8D-9F6261F8FAB4}"/>
              </a:ext>
            </a:extLst>
          </p:cNvPr>
          <p:cNvSpPr txBox="1"/>
          <p:nvPr/>
        </p:nvSpPr>
        <p:spPr>
          <a:xfrm>
            <a:off x="1510344" y="1960678"/>
            <a:ext cx="8851554" cy="1015663"/>
          </a:xfrm>
          <a:prstGeom prst="rect">
            <a:avLst/>
          </a:prstGeom>
          <a:solidFill>
            <a:schemeClr val="accent1">
              <a:lumMod val="75000"/>
            </a:schemeClr>
          </a:solidFill>
        </p:spPr>
        <p:txBody>
          <a:bodyPr wrap="square" rtlCol="0">
            <a:spAutoFit/>
          </a:bodyPr>
          <a:lstStyle/>
          <a:p>
            <a:pPr algn="ctr"/>
            <a:r>
              <a:rPr lang="en-US" sz="3000" b="1" dirty="0">
                <a:solidFill>
                  <a:schemeClr val="bg1"/>
                </a:solidFill>
              </a:rPr>
              <a:t>1. Go to the R Markdown for Session 1 and work through the section SESSION 1: PART 6 </a:t>
            </a:r>
          </a:p>
        </p:txBody>
      </p:sp>
    </p:spTree>
    <p:extLst>
      <p:ext uri="{BB962C8B-B14F-4D97-AF65-F5344CB8AC3E}">
        <p14:creationId xmlns:p14="http://schemas.microsoft.com/office/powerpoint/2010/main" val="12494751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237DFF-E41D-4603-B9DA-90B08DC6BC64}"/>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49691DB4-FD4F-4AA3-8590-BC44BFC650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4363B0CE-4B61-4C57-BCEE-74DC96AEE77F}"/>
              </a:ext>
            </a:extLst>
          </p:cNvPr>
          <p:cNvSpPr txBox="1"/>
          <p:nvPr/>
        </p:nvSpPr>
        <p:spPr>
          <a:xfrm>
            <a:off x="182880" y="870857"/>
            <a:ext cx="11686903" cy="5262979"/>
          </a:xfrm>
          <a:prstGeom prst="rect">
            <a:avLst/>
          </a:prstGeom>
          <a:noFill/>
        </p:spPr>
        <p:txBody>
          <a:bodyPr wrap="square" rtlCol="0">
            <a:spAutoFit/>
          </a:bodyPr>
          <a:lstStyle/>
          <a:p>
            <a:r>
              <a:rPr lang="en-US" sz="2400" b="1" dirty="0"/>
              <a:t>Plan for the next two weeks:</a:t>
            </a:r>
          </a:p>
          <a:p>
            <a:endParaRPr lang="en-US" sz="2400" b="1" dirty="0"/>
          </a:p>
          <a:p>
            <a:r>
              <a:rPr lang="en-US" sz="2400" dirty="0"/>
              <a:t>03/04/2023 – What is a network?</a:t>
            </a:r>
          </a:p>
          <a:p>
            <a:endParaRPr lang="en-US" sz="2400" dirty="0"/>
          </a:p>
          <a:p>
            <a:r>
              <a:rPr lang="en-US" sz="2400" b="1" dirty="0"/>
              <a:t>TODAY - How do we describe network structures?</a:t>
            </a:r>
          </a:p>
          <a:p>
            <a:endParaRPr lang="en-US" sz="2400" dirty="0"/>
          </a:p>
          <a:p>
            <a:r>
              <a:rPr lang="en-US" sz="2400" dirty="0"/>
              <a:t>13/04/2023 - How do we test hypotheses in networks?</a:t>
            </a:r>
          </a:p>
          <a:p>
            <a:endParaRPr lang="en-US" sz="2400" dirty="0"/>
          </a:p>
          <a:p>
            <a:r>
              <a:rPr lang="en-US" sz="2400" dirty="0"/>
              <a:t>14/04/2023 - Extend our network skillset</a:t>
            </a:r>
            <a:endParaRPr lang="en-US" sz="2400" b="1" dirty="0"/>
          </a:p>
          <a:p>
            <a:endParaRPr lang="en-US" sz="2400" b="1" dirty="0"/>
          </a:p>
          <a:p>
            <a:endParaRPr lang="en-US" sz="2400" b="1" dirty="0"/>
          </a:p>
          <a:p>
            <a:r>
              <a:rPr lang="en-US" sz="2400" b="1" dirty="0"/>
              <a:t>Course materials:</a:t>
            </a:r>
            <a:br>
              <a:rPr lang="en-US" sz="2400" b="1" dirty="0"/>
            </a:br>
            <a:br>
              <a:rPr lang="en-US" sz="2400" b="1" dirty="0"/>
            </a:br>
            <a:r>
              <a:rPr lang="en-US" sz="2400" i="1" dirty="0">
                <a:hlinkClick r:id="rId3"/>
              </a:rPr>
              <a:t>https://github.com/NETDEM-project/CEFE_Networks_Course</a:t>
            </a:r>
            <a:r>
              <a:rPr lang="en-US" sz="2400" i="1" dirty="0"/>
              <a:t> </a:t>
            </a:r>
            <a:endParaRPr lang="fr-FR" sz="2400" i="1" dirty="0"/>
          </a:p>
        </p:txBody>
      </p:sp>
      <p:pic>
        <p:nvPicPr>
          <p:cNvPr id="5" name="Picture 4" descr="Map&#10;&#10;Description automatically generated">
            <a:extLst>
              <a:ext uri="{FF2B5EF4-FFF2-40B4-BE49-F238E27FC236}">
                <a16:creationId xmlns:a16="http://schemas.microsoft.com/office/drawing/2014/main" id="{D4DE085E-3A5F-44B5-B12E-92C131BECE5D}"/>
              </a:ext>
            </a:extLst>
          </p:cNvPr>
          <p:cNvPicPr>
            <a:picLocks noChangeAspect="1"/>
          </p:cNvPicPr>
          <p:nvPr/>
        </p:nvPicPr>
        <p:blipFill rotWithShape="1">
          <a:blip r:embed="rId4">
            <a:extLst>
              <a:ext uri="{28A0092B-C50C-407E-A947-70E740481C1C}">
                <a14:useLocalDpi xmlns:a14="http://schemas.microsoft.com/office/drawing/2010/main" val="0"/>
              </a:ext>
            </a:extLst>
          </a:blip>
          <a:srcRect l="58829" t="8110" r="8401" b="50000"/>
          <a:stretch/>
        </p:blipFill>
        <p:spPr>
          <a:xfrm>
            <a:off x="8818748" y="3764309"/>
            <a:ext cx="2842029" cy="2767119"/>
          </a:xfrm>
          <a:prstGeom prst="rect">
            <a:avLst/>
          </a:prstGeom>
        </p:spPr>
      </p:pic>
    </p:spTree>
    <p:extLst>
      <p:ext uri="{BB962C8B-B14F-4D97-AF65-F5344CB8AC3E}">
        <p14:creationId xmlns:p14="http://schemas.microsoft.com/office/powerpoint/2010/main" val="10614822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
        <p:nvSpPr>
          <p:cNvPr id="3" name="TextBox 2">
            <a:extLst>
              <a:ext uri="{FF2B5EF4-FFF2-40B4-BE49-F238E27FC236}">
                <a16:creationId xmlns:a16="http://schemas.microsoft.com/office/drawing/2014/main" id="{51E9893C-559C-6F71-1B44-2A8757169719}"/>
              </a:ext>
            </a:extLst>
          </p:cNvPr>
          <p:cNvSpPr txBox="1"/>
          <p:nvPr/>
        </p:nvSpPr>
        <p:spPr>
          <a:xfrm>
            <a:off x="182880" y="870857"/>
            <a:ext cx="11686903" cy="3785652"/>
          </a:xfrm>
          <a:prstGeom prst="rect">
            <a:avLst/>
          </a:prstGeom>
          <a:noFill/>
        </p:spPr>
        <p:txBody>
          <a:bodyPr wrap="square" rtlCol="0">
            <a:spAutoFit/>
          </a:bodyPr>
          <a:lstStyle/>
          <a:p>
            <a:r>
              <a:rPr lang="en-US" sz="2400" b="1" dirty="0"/>
              <a:t>Plan for today:</a:t>
            </a:r>
          </a:p>
          <a:p>
            <a:endParaRPr lang="en-US" sz="2400" b="1" dirty="0"/>
          </a:p>
          <a:p>
            <a:pPr marL="457200" indent="-457200">
              <a:buAutoNum type="arabicPeriod"/>
            </a:pPr>
            <a:r>
              <a:rPr lang="en-US" sz="2400" dirty="0"/>
              <a:t>The basics of network structure</a:t>
            </a:r>
            <a:endParaRPr lang="en-US" sz="2400" i="1" dirty="0"/>
          </a:p>
          <a:p>
            <a:pPr marL="457200" indent="-457200">
              <a:buAutoNum type="arabicPeriod"/>
            </a:pPr>
            <a:endParaRPr lang="en-US" sz="2400" i="1" dirty="0"/>
          </a:p>
          <a:p>
            <a:pPr marL="457200" indent="-457200">
              <a:buAutoNum type="arabicPeriod"/>
            </a:pPr>
            <a:r>
              <a:rPr lang="en-US" sz="2400" dirty="0"/>
              <a:t>Describing node-level or microscale structure of networks</a:t>
            </a:r>
          </a:p>
          <a:p>
            <a:pPr marL="457200" indent="-457200">
              <a:buAutoNum type="arabicPeriod"/>
            </a:pPr>
            <a:endParaRPr lang="en-US" sz="2400" dirty="0"/>
          </a:p>
          <a:p>
            <a:pPr marL="457200" indent="-457200">
              <a:buFontTx/>
              <a:buAutoNum type="arabicPeriod"/>
            </a:pPr>
            <a:r>
              <a:rPr lang="en-US" sz="2400" dirty="0"/>
              <a:t>Describing mesoscale structure of networks</a:t>
            </a:r>
          </a:p>
          <a:p>
            <a:pPr marL="457200" indent="-457200">
              <a:buFontTx/>
              <a:buAutoNum type="arabicPeriod"/>
            </a:pPr>
            <a:endParaRPr lang="en-US" sz="2400" dirty="0"/>
          </a:p>
          <a:p>
            <a:pPr marL="457200" indent="-457200">
              <a:buAutoNum type="arabicPeriod"/>
            </a:pPr>
            <a:r>
              <a:rPr lang="en-US" sz="2400" dirty="0"/>
              <a:t>Describing macroscale structure of networks</a:t>
            </a:r>
          </a:p>
          <a:p>
            <a:pPr marL="457200" indent="-457200">
              <a:buAutoNum type="arabicPeriod"/>
            </a:pPr>
            <a:endParaRPr lang="en-US" sz="2400" dirty="0"/>
          </a:p>
        </p:txBody>
      </p:sp>
    </p:spTree>
    <p:extLst>
      <p:ext uri="{BB962C8B-B14F-4D97-AF65-F5344CB8AC3E}">
        <p14:creationId xmlns:p14="http://schemas.microsoft.com/office/powerpoint/2010/main" val="42440148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6C6E5-A415-ACA6-21F1-FB14F8910FE1}"/>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spTree>
    <p:extLst>
      <p:ext uri="{BB962C8B-B14F-4D97-AF65-F5344CB8AC3E}">
        <p14:creationId xmlns:p14="http://schemas.microsoft.com/office/powerpoint/2010/main" val="14073827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B077162-E857-4F8E-9750-BE641A31713F}"/>
              </a:ext>
            </a:extLst>
          </p:cNvPr>
          <p:cNvGrpSpPr/>
          <p:nvPr/>
        </p:nvGrpSpPr>
        <p:grpSpPr>
          <a:xfrm>
            <a:off x="0" y="219393"/>
            <a:ext cx="12192000" cy="6419214"/>
            <a:chOff x="0" y="219393"/>
            <a:chExt cx="12192000" cy="6419214"/>
          </a:xfrm>
        </p:grpSpPr>
        <p:sp>
          <p:nvSpPr>
            <p:cNvPr id="2" name="TextBox 1">
              <a:extLst>
                <a:ext uri="{FF2B5EF4-FFF2-40B4-BE49-F238E27FC236}">
                  <a16:creationId xmlns:a16="http://schemas.microsoft.com/office/drawing/2014/main" id="{BFF2C897-32EB-490C-B08B-C28CA802F83A}"/>
                </a:ext>
              </a:extLst>
            </p:cNvPr>
            <p:cNvSpPr txBox="1"/>
            <p:nvPr/>
          </p:nvSpPr>
          <p:spPr>
            <a:xfrm>
              <a:off x="0" y="219393"/>
              <a:ext cx="12192000" cy="646331"/>
            </a:xfrm>
            <a:prstGeom prst="rect">
              <a:avLst/>
            </a:prstGeom>
            <a:noFill/>
          </p:spPr>
          <p:txBody>
            <a:bodyPr wrap="square" rtlCol="0">
              <a:spAutoFit/>
            </a:bodyPr>
            <a:lstStyle/>
            <a:p>
              <a:pPr algn="ctr"/>
              <a:r>
                <a:rPr lang="en-US" sz="3600" b="1" dirty="0"/>
                <a:t>Not all social interactions are dyadic</a:t>
              </a:r>
              <a:endParaRPr lang="en-CA" sz="3600" b="1" dirty="0"/>
            </a:p>
          </p:txBody>
        </p:sp>
        <p:pic>
          <p:nvPicPr>
            <p:cNvPr id="3" name="Picture 2" descr="A picture containing tree, outdoor, mammal, grass&#10;&#10;Description automatically generated">
              <a:extLst>
                <a:ext uri="{FF2B5EF4-FFF2-40B4-BE49-F238E27FC236}">
                  <a16:creationId xmlns:a16="http://schemas.microsoft.com/office/drawing/2014/main" id="{EF412950-319D-4F58-BB6F-02029FC68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824" y="1046988"/>
              <a:ext cx="4684776" cy="3124709"/>
            </a:xfrm>
            <a:prstGeom prst="rect">
              <a:avLst/>
            </a:prstGeom>
          </p:spPr>
        </p:pic>
        <p:pic>
          <p:nvPicPr>
            <p:cNvPr id="4" name="Picture 3" descr="A picture containing bird, parrot, outdoor, grass&#10;&#10;Description automatically generated">
              <a:extLst>
                <a:ext uri="{FF2B5EF4-FFF2-40B4-BE49-F238E27FC236}">
                  <a16:creationId xmlns:a16="http://schemas.microsoft.com/office/drawing/2014/main" id="{A41BADD1-DF54-45C0-9726-02B03AEEA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0360" y="1046988"/>
              <a:ext cx="5203090" cy="3121854"/>
            </a:xfrm>
            <a:prstGeom prst="rect">
              <a:avLst/>
            </a:prstGeom>
          </p:spPr>
        </p:pic>
        <p:pic>
          <p:nvPicPr>
            <p:cNvPr id="5" name="Picture 4" descr="A picture containing outdoor object, honeycomb, several&#10;&#10;Description automatically generated">
              <a:extLst>
                <a:ext uri="{FF2B5EF4-FFF2-40B4-BE49-F238E27FC236}">
                  <a16:creationId xmlns:a16="http://schemas.microsoft.com/office/drawing/2014/main" id="{5521013C-1759-4B94-A92D-8543176E14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4722" y="4094669"/>
              <a:ext cx="4522556" cy="2543938"/>
            </a:xfrm>
            <a:prstGeom prst="rect">
              <a:avLst/>
            </a:prstGeom>
          </p:spPr>
        </p:pic>
      </p:grpSp>
    </p:spTree>
    <p:extLst>
      <p:ext uri="{BB962C8B-B14F-4D97-AF65-F5344CB8AC3E}">
        <p14:creationId xmlns:p14="http://schemas.microsoft.com/office/powerpoint/2010/main" val="1017841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6122-9463-42C0-A009-5889AE5526C9}"/>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758F8005-F269-46F5-A3B2-D5C775BE9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50CCCDC2-F3A0-41E1-871E-617DD1D38B8F}"/>
              </a:ext>
            </a:extLst>
          </p:cNvPr>
          <p:cNvSpPr txBox="1"/>
          <p:nvPr/>
        </p:nvSpPr>
        <p:spPr>
          <a:xfrm>
            <a:off x="182880" y="870857"/>
            <a:ext cx="11686903" cy="461665"/>
          </a:xfrm>
          <a:prstGeom prst="rect">
            <a:avLst/>
          </a:prstGeom>
          <a:noFill/>
        </p:spPr>
        <p:txBody>
          <a:bodyPr wrap="square" rtlCol="0">
            <a:spAutoFit/>
          </a:bodyPr>
          <a:lstStyle/>
          <a:p>
            <a:pPr marL="457200" indent="-457200">
              <a:buAutoNum type="arabicPeriod"/>
            </a:pPr>
            <a:r>
              <a:rPr lang="en-US" sz="2400" b="1" dirty="0"/>
              <a:t>What is a network?</a:t>
            </a:r>
            <a:endParaRPr lang="en-US" sz="2400" b="1" i="1" dirty="0"/>
          </a:p>
        </p:txBody>
      </p:sp>
      <p:pic>
        <p:nvPicPr>
          <p:cNvPr id="7" name="Picture 6">
            <a:extLst>
              <a:ext uri="{FF2B5EF4-FFF2-40B4-BE49-F238E27FC236}">
                <a16:creationId xmlns:a16="http://schemas.microsoft.com/office/drawing/2014/main" id="{EF9AC097-1193-472C-ACD6-8057843A431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828" y="1889657"/>
            <a:ext cx="1057012" cy="1171408"/>
          </a:xfrm>
          <a:prstGeom prst="rect">
            <a:avLst/>
          </a:prstGeom>
        </p:spPr>
      </p:pic>
      <p:cxnSp>
        <p:nvCxnSpPr>
          <p:cNvPr id="9" name="Straight Connector 8">
            <a:extLst>
              <a:ext uri="{FF2B5EF4-FFF2-40B4-BE49-F238E27FC236}">
                <a16:creationId xmlns:a16="http://schemas.microsoft.com/office/drawing/2014/main" id="{4CB860D9-E6AC-401D-90AE-692EBE8A5840}"/>
              </a:ext>
            </a:extLst>
          </p:cNvPr>
          <p:cNvCxnSpPr/>
          <p:nvPr/>
        </p:nvCxnSpPr>
        <p:spPr>
          <a:xfrm>
            <a:off x="2046516" y="2475361"/>
            <a:ext cx="325700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ECCB1FD-0AD3-4F0C-AEBC-059CE19D46E8}"/>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64483" y="1889657"/>
            <a:ext cx="1057012" cy="1171408"/>
          </a:xfrm>
          <a:prstGeom prst="rect">
            <a:avLst/>
          </a:prstGeom>
        </p:spPr>
      </p:pic>
      <p:sp>
        <p:nvSpPr>
          <p:cNvPr id="5" name="TextBox 4">
            <a:extLst>
              <a:ext uri="{FF2B5EF4-FFF2-40B4-BE49-F238E27FC236}">
                <a16:creationId xmlns:a16="http://schemas.microsoft.com/office/drawing/2014/main" id="{E107636C-325C-4D87-80A5-11060BD235AC}"/>
              </a:ext>
            </a:extLst>
          </p:cNvPr>
          <p:cNvSpPr txBox="1"/>
          <p:nvPr/>
        </p:nvSpPr>
        <p:spPr>
          <a:xfrm>
            <a:off x="710828" y="3622760"/>
            <a:ext cx="7146460" cy="2677656"/>
          </a:xfrm>
          <a:prstGeom prst="rect">
            <a:avLst/>
          </a:prstGeom>
          <a:noFill/>
        </p:spPr>
        <p:txBody>
          <a:bodyPr wrap="square" rtlCol="0">
            <a:spAutoFit/>
          </a:bodyPr>
          <a:lstStyle/>
          <a:p>
            <a:r>
              <a:rPr lang="en-US" sz="2400" dirty="0"/>
              <a:t>Networks represent interactions and consist of:</a:t>
            </a:r>
          </a:p>
          <a:p>
            <a:endParaRPr lang="en-US" sz="2400" dirty="0"/>
          </a:p>
          <a:p>
            <a:pPr marL="285750" indent="-285750">
              <a:buFontTx/>
              <a:buChar char="-"/>
            </a:pPr>
            <a:r>
              <a:rPr lang="en-US" sz="2400" b="1" dirty="0">
                <a:solidFill>
                  <a:srgbClr val="0033CC"/>
                </a:solidFill>
              </a:rPr>
              <a:t>Nodes</a:t>
            </a:r>
            <a:r>
              <a:rPr lang="en-US" sz="2400" b="1" dirty="0"/>
              <a:t>/vertices/actors</a:t>
            </a:r>
          </a:p>
          <a:p>
            <a:pPr marL="285750" indent="-285750">
              <a:buFontTx/>
              <a:buChar char="-"/>
            </a:pPr>
            <a:endParaRPr lang="en-US" sz="2400" dirty="0"/>
          </a:p>
          <a:p>
            <a:r>
              <a:rPr lang="en-US" sz="2400" i="1" dirty="0"/>
              <a:t>connected by</a:t>
            </a:r>
          </a:p>
          <a:p>
            <a:endParaRPr lang="en-US" sz="2400" dirty="0"/>
          </a:p>
          <a:p>
            <a:pPr marL="285750" indent="-285750">
              <a:buFontTx/>
              <a:buChar char="-"/>
            </a:pPr>
            <a:r>
              <a:rPr lang="en-US" sz="2400" b="1" dirty="0"/>
              <a:t>Links/</a:t>
            </a:r>
            <a:r>
              <a:rPr lang="en-US" sz="2400" b="1" dirty="0">
                <a:solidFill>
                  <a:srgbClr val="00B050"/>
                </a:solidFill>
              </a:rPr>
              <a:t>edges</a:t>
            </a:r>
          </a:p>
        </p:txBody>
      </p:sp>
      <p:sp>
        <p:nvSpPr>
          <p:cNvPr id="6" name="TextBox 5">
            <a:extLst>
              <a:ext uri="{FF2B5EF4-FFF2-40B4-BE49-F238E27FC236}">
                <a16:creationId xmlns:a16="http://schemas.microsoft.com/office/drawing/2014/main" id="{D667B82E-2036-44F4-B863-18F2E8648162}"/>
              </a:ext>
            </a:extLst>
          </p:cNvPr>
          <p:cNvSpPr txBox="1"/>
          <p:nvPr/>
        </p:nvSpPr>
        <p:spPr>
          <a:xfrm>
            <a:off x="7468677" y="1454331"/>
            <a:ext cx="4012495" cy="461665"/>
          </a:xfrm>
          <a:prstGeom prst="rect">
            <a:avLst/>
          </a:prstGeom>
          <a:noFill/>
        </p:spPr>
        <p:txBody>
          <a:bodyPr wrap="square" rtlCol="0">
            <a:spAutoFit/>
          </a:bodyPr>
          <a:lstStyle/>
          <a:p>
            <a:r>
              <a:rPr lang="en-US" sz="2400" b="1" dirty="0">
                <a:solidFill>
                  <a:srgbClr val="0033CC"/>
                </a:solidFill>
              </a:rPr>
              <a:t>Nodes</a:t>
            </a:r>
            <a:endParaRPr lang="fr-FR" sz="2400" b="1" dirty="0">
              <a:solidFill>
                <a:srgbClr val="0033CC"/>
              </a:solidFill>
            </a:endParaRPr>
          </a:p>
        </p:txBody>
      </p:sp>
      <p:pic>
        <p:nvPicPr>
          <p:cNvPr id="11" name="Picture 10">
            <a:extLst>
              <a:ext uri="{FF2B5EF4-FFF2-40B4-BE49-F238E27FC236}">
                <a16:creationId xmlns:a16="http://schemas.microsoft.com/office/drawing/2014/main" id="{FC2B3468-29BA-4F61-8DB6-D479CC58444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802027" y="2001269"/>
            <a:ext cx="709685" cy="786491"/>
          </a:xfrm>
          <a:prstGeom prst="rect">
            <a:avLst/>
          </a:prstGeom>
        </p:spPr>
      </p:pic>
      <p:pic>
        <p:nvPicPr>
          <p:cNvPr id="12" name="Picture 11">
            <a:extLst>
              <a:ext uri="{FF2B5EF4-FFF2-40B4-BE49-F238E27FC236}">
                <a16:creationId xmlns:a16="http://schemas.microsoft.com/office/drawing/2014/main" id="{D6C5A193-A98D-4685-B62C-8CC054D52650}"/>
              </a:ext>
            </a:extLst>
          </p:cNvPr>
          <p:cNvPicPr>
            <a:picLocks noChangeAspect="1"/>
          </p:cNvPicPr>
          <p:nvPr/>
        </p:nvPicPr>
        <p:blipFill rotWithShape="1">
          <a:blip r:embed="rId4">
            <a:extLst>
              <a:ext uri="{28A0092B-C50C-407E-A947-70E740481C1C}">
                <a14:useLocalDpi xmlns:a14="http://schemas.microsoft.com/office/drawing/2010/main" val="0"/>
              </a:ext>
            </a:extLst>
          </a:blip>
          <a:srcRect t="-1" b="1159"/>
          <a:stretch/>
        </p:blipFill>
        <p:spPr>
          <a:xfrm>
            <a:off x="8782399" y="1476324"/>
            <a:ext cx="1109845" cy="821867"/>
          </a:xfrm>
          <a:prstGeom prst="rect">
            <a:avLst/>
          </a:prstGeom>
        </p:spPr>
      </p:pic>
      <p:pic>
        <p:nvPicPr>
          <p:cNvPr id="15" name="Picture 14">
            <a:extLst>
              <a:ext uri="{FF2B5EF4-FFF2-40B4-BE49-F238E27FC236}">
                <a16:creationId xmlns:a16="http://schemas.microsoft.com/office/drawing/2014/main" id="{B627302E-293A-492E-8346-D1A32AB9D029}"/>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209248" y="1558776"/>
            <a:ext cx="1833169" cy="1833169"/>
          </a:xfrm>
          <a:prstGeom prst="rect">
            <a:avLst/>
          </a:prstGeom>
        </p:spPr>
      </p:pic>
      <p:pic>
        <p:nvPicPr>
          <p:cNvPr id="17" name="Picture 16">
            <a:extLst>
              <a:ext uri="{FF2B5EF4-FFF2-40B4-BE49-F238E27FC236}">
                <a16:creationId xmlns:a16="http://schemas.microsoft.com/office/drawing/2014/main" id="{81C99804-0573-4420-8B4F-EF5D4654CE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80211" y="1384120"/>
            <a:ext cx="1267019" cy="844680"/>
          </a:xfrm>
          <a:prstGeom prst="rect">
            <a:avLst/>
          </a:prstGeom>
        </p:spPr>
      </p:pic>
    </p:spTree>
    <p:extLst>
      <p:ext uri="{BB962C8B-B14F-4D97-AF65-F5344CB8AC3E}">
        <p14:creationId xmlns:p14="http://schemas.microsoft.com/office/powerpoint/2010/main" val="2957604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6122-9463-42C0-A009-5889AE5526C9}"/>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758F8005-F269-46F5-A3B2-D5C775BE9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50CCCDC2-F3A0-41E1-871E-617DD1D38B8F}"/>
              </a:ext>
            </a:extLst>
          </p:cNvPr>
          <p:cNvSpPr txBox="1"/>
          <p:nvPr/>
        </p:nvSpPr>
        <p:spPr>
          <a:xfrm>
            <a:off x="182880" y="870857"/>
            <a:ext cx="11686903" cy="461665"/>
          </a:xfrm>
          <a:prstGeom prst="rect">
            <a:avLst/>
          </a:prstGeom>
          <a:noFill/>
        </p:spPr>
        <p:txBody>
          <a:bodyPr wrap="square" rtlCol="0">
            <a:spAutoFit/>
          </a:bodyPr>
          <a:lstStyle/>
          <a:p>
            <a:pPr marL="457200" indent="-457200">
              <a:buAutoNum type="arabicPeriod"/>
            </a:pPr>
            <a:r>
              <a:rPr lang="en-US" sz="2400" b="1" dirty="0"/>
              <a:t>What is a network?</a:t>
            </a:r>
            <a:endParaRPr lang="en-US" sz="2400" b="1" i="1" dirty="0"/>
          </a:p>
        </p:txBody>
      </p:sp>
      <p:pic>
        <p:nvPicPr>
          <p:cNvPr id="7" name="Picture 6">
            <a:extLst>
              <a:ext uri="{FF2B5EF4-FFF2-40B4-BE49-F238E27FC236}">
                <a16:creationId xmlns:a16="http://schemas.microsoft.com/office/drawing/2014/main" id="{EF9AC097-1193-472C-ACD6-8057843A431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828" y="1889657"/>
            <a:ext cx="1057012" cy="1171408"/>
          </a:xfrm>
          <a:prstGeom prst="rect">
            <a:avLst/>
          </a:prstGeom>
        </p:spPr>
      </p:pic>
      <p:cxnSp>
        <p:nvCxnSpPr>
          <p:cNvPr id="9" name="Straight Connector 8">
            <a:extLst>
              <a:ext uri="{FF2B5EF4-FFF2-40B4-BE49-F238E27FC236}">
                <a16:creationId xmlns:a16="http://schemas.microsoft.com/office/drawing/2014/main" id="{4CB860D9-E6AC-401D-90AE-692EBE8A5840}"/>
              </a:ext>
            </a:extLst>
          </p:cNvPr>
          <p:cNvCxnSpPr/>
          <p:nvPr/>
        </p:nvCxnSpPr>
        <p:spPr>
          <a:xfrm>
            <a:off x="2046516" y="2475361"/>
            <a:ext cx="325700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ECCB1FD-0AD3-4F0C-AEBC-059CE19D46E8}"/>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64483" y="1889657"/>
            <a:ext cx="1057012" cy="1171408"/>
          </a:xfrm>
          <a:prstGeom prst="rect">
            <a:avLst/>
          </a:prstGeom>
        </p:spPr>
      </p:pic>
      <p:sp>
        <p:nvSpPr>
          <p:cNvPr id="5" name="TextBox 4">
            <a:extLst>
              <a:ext uri="{FF2B5EF4-FFF2-40B4-BE49-F238E27FC236}">
                <a16:creationId xmlns:a16="http://schemas.microsoft.com/office/drawing/2014/main" id="{E107636C-325C-4D87-80A5-11060BD235AC}"/>
              </a:ext>
            </a:extLst>
          </p:cNvPr>
          <p:cNvSpPr txBox="1"/>
          <p:nvPr/>
        </p:nvSpPr>
        <p:spPr>
          <a:xfrm>
            <a:off x="710828" y="3622760"/>
            <a:ext cx="7146460" cy="2677656"/>
          </a:xfrm>
          <a:prstGeom prst="rect">
            <a:avLst/>
          </a:prstGeom>
          <a:noFill/>
        </p:spPr>
        <p:txBody>
          <a:bodyPr wrap="square" rtlCol="0">
            <a:spAutoFit/>
          </a:bodyPr>
          <a:lstStyle/>
          <a:p>
            <a:r>
              <a:rPr lang="en-US" sz="2400" dirty="0"/>
              <a:t>Networks represent interactions and consist of:</a:t>
            </a:r>
          </a:p>
          <a:p>
            <a:endParaRPr lang="en-US" sz="2400" dirty="0"/>
          </a:p>
          <a:p>
            <a:pPr marL="285750" indent="-285750">
              <a:buFontTx/>
              <a:buChar char="-"/>
            </a:pPr>
            <a:r>
              <a:rPr lang="en-US" sz="2400" b="1" dirty="0">
                <a:solidFill>
                  <a:srgbClr val="0033CC"/>
                </a:solidFill>
              </a:rPr>
              <a:t>Nodes</a:t>
            </a:r>
            <a:r>
              <a:rPr lang="en-US" sz="2400" b="1" dirty="0"/>
              <a:t>/vertices/actors</a:t>
            </a:r>
          </a:p>
          <a:p>
            <a:pPr marL="285750" indent="-285750">
              <a:buFontTx/>
              <a:buChar char="-"/>
            </a:pPr>
            <a:endParaRPr lang="en-US" sz="2400" dirty="0"/>
          </a:p>
          <a:p>
            <a:r>
              <a:rPr lang="en-US" sz="2400" i="1" dirty="0"/>
              <a:t>connected by</a:t>
            </a:r>
          </a:p>
          <a:p>
            <a:endParaRPr lang="en-US" sz="2400" dirty="0"/>
          </a:p>
          <a:p>
            <a:pPr marL="285750" indent="-285750">
              <a:buFontTx/>
              <a:buChar char="-"/>
            </a:pPr>
            <a:r>
              <a:rPr lang="en-US" sz="2400" b="1" dirty="0"/>
              <a:t>Links/</a:t>
            </a:r>
            <a:r>
              <a:rPr lang="en-US" sz="2400" b="1" dirty="0">
                <a:solidFill>
                  <a:srgbClr val="00B050"/>
                </a:solidFill>
              </a:rPr>
              <a:t>edges</a:t>
            </a:r>
          </a:p>
        </p:txBody>
      </p:sp>
      <p:sp>
        <p:nvSpPr>
          <p:cNvPr id="6" name="TextBox 5">
            <a:extLst>
              <a:ext uri="{FF2B5EF4-FFF2-40B4-BE49-F238E27FC236}">
                <a16:creationId xmlns:a16="http://schemas.microsoft.com/office/drawing/2014/main" id="{D667B82E-2036-44F4-B863-18F2E8648162}"/>
              </a:ext>
            </a:extLst>
          </p:cNvPr>
          <p:cNvSpPr txBox="1"/>
          <p:nvPr/>
        </p:nvSpPr>
        <p:spPr>
          <a:xfrm>
            <a:off x="7468677" y="1454331"/>
            <a:ext cx="4012495" cy="461665"/>
          </a:xfrm>
          <a:prstGeom prst="rect">
            <a:avLst/>
          </a:prstGeom>
          <a:noFill/>
        </p:spPr>
        <p:txBody>
          <a:bodyPr wrap="square" rtlCol="0">
            <a:spAutoFit/>
          </a:bodyPr>
          <a:lstStyle/>
          <a:p>
            <a:r>
              <a:rPr lang="en-US" sz="2400" b="1" dirty="0">
                <a:solidFill>
                  <a:srgbClr val="0033CC"/>
                </a:solidFill>
              </a:rPr>
              <a:t>Nodes</a:t>
            </a:r>
            <a:endParaRPr lang="fr-FR" sz="2400" b="1" dirty="0">
              <a:solidFill>
                <a:srgbClr val="0033CC"/>
              </a:solidFill>
            </a:endParaRPr>
          </a:p>
        </p:txBody>
      </p:sp>
      <p:pic>
        <p:nvPicPr>
          <p:cNvPr id="11" name="Picture 10">
            <a:extLst>
              <a:ext uri="{FF2B5EF4-FFF2-40B4-BE49-F238E27FC236}">
                <a16:creationId xmlns:a16="http://schemas.microsoft.com/office/drawing/2014/main" id="{FC2B3468-29BA-4F61-8DB6-D479CC58444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802027" y="2001269"/>
            <a:ext cx="709685" cy="786491"/>
          </a:xfrm>
          <a:prstGeom prst="rect">
            <a:avLst/>
          </a:prstGeom>
        </p:spPr>
      </p:pic>
      <p:pic>
        <p:nvPicPr>
          <p:cNvPr id="12" name="Picture 11">
            <a:extLst>
              <a:ext uri="{FF2B5EF4-FFF2-40B4-BE49-F238E27FC236}">
                <a16:creationId xmlns:a16="http://schemas.microsoft.com/office/drawing/2014/main" id="{D6C5A193-A98D-4685-B62C-8CC054D52650}"/>
              </a:ext>
            </a:extLst>
          </p:cNvPr>
          <p:cNvPicPr>
            <a:picLocks noChangeAspect="1"/>
          </p:cNvPicPr>
          <p:nvPr/>
        </p:nvPicPr>
        <p:blipFill rotWithShape="1">
          <a:blip r:embed="rId4">
            <a:extLst>
              <a:ext uri="{28A0092B-C50C-407E-A947-70E740481C1C}">
                <a14:useLocalDpi xmlns:a14="http://schemas.microsoft.com/office/drawing/2010/main" val="0"/>
              </a:ext>
            </a:extLst>
          </a:blip>
          <a:srcRect t="-1" b="1159"/>
          <a:stretch/>
        </p:blipFill>
        <p:spPr>
          <a:xfrm>
            <a:off x="8782399" y="1476324"/>
            <a:ext cx="1109845" cy="821867"/>
          </a:xfrm>
          <a:prstGeom prst="rect">
            <a:avLst/>
          </a:prstGeom>
        </p:spPr>
      </p:pic>
      <p:pic>
        <p:nvPicPr>
          <p:cNvPr id="15" name="Picture 14">
            <a:extLst>
              <a:ext uri="{FF2B5EF4-FFF2-40B4-BE49-F238E27FC236}">
                <a16:creationId xmlns:a16="http://schemas.microsoft.com/office/drawing/2014/main" id="{B627302E-293A-492E-8346-D1A32AB9D029}"/>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209248" y="1558776"/>
            <a:ext cx="1833169" cy="1833169"/>
          </a:xfrm>
          <a:prstGeom prst="rect">
            <a:avLst/>
          </a:prstGeom>
        </p:spPr>
      </p:pic>
      <p:pic>
        <p:nvPicPr>
          <p:cNvPr id="17" name="Picture 16">
            <a:extLst>
              <a:ext uri="{FF2B5EF4-FFF2-40B4-BE49-F238E27FC236}">
                <a16:creationId xmlns:a16="http://schemas.microsoft.com/office/drawing/2014/main" id="{81C99804-0573-4420-8B4F-EF5D4654CE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80211" y="1384120"/>
            <a:ext cx="1267019" cy="844680"/>
          </a:xfrm>
          <a:prstGeom prst="rect">
            <a:avLst/>
          </a:prstGeom>
        </p:spPr>
      </p:pic>
      <p:sp>
        <p:nvSpPr>
          <p:cNvPr id="19" name="TextBox 18">
            <a:extLst>
              <a:ext uri="{FF2B5EF4-FFF2-40B4-BE49-F238E27FC236}">
                <a16:creationId xmlns:a16="http://schemas.microsoft.com/office/drawing/2014/main" id="{20626669-2D3D-4B66-84AE-4C2E6E4C5959}"/>
              </a:ext>
            </a:extLst>
          </p:cNvPr>
          <p:cNvSpPr txBox="1"/>
          <p:nvPr/>
        </p:nvSpPr>
        <p:spPr>
          <a:xfrm>
            <a:off x="7468677" y="3839408"/>
            <a:ext cx="1166949" cy="461665"/>
          </a:xfrm>
          <a:prstGeom prst="rect">
            <a:avLst/>
          </a:prstGeom>
          <a:noFill/>
        </p:spPr>
        <p:txBody>
          <a:bodyPr wrap="square">
            <a:spAutoFit/>
          </a:bodyPr>
          <a:lstStyle/>
          <a:p>
            <a:r>
              <a:rPr lang="en-US" sz="2400" b="1" dirty="0">
                <a:solidFill>
                  <a:srgbClr val="00B050"/>
                </a:solidFill>
              </a:rPr>
              <a:t>Edges</a:t>
            </a:r>
            <a:endParaRPr lang="fr-FR" sz="2400" dirty="0"/>
          </a:p>
        </p:txBody>
      </p:sp>
      <p:pic>
        <p:nvPicPr>
          <p:cNvPr id="21" name="Picture 20">
            <a:extLst>
              <a:ext uri="{FF2B5EF4-FFF2-40B4-BE49-F238E27FC236}">
                <a16:creationId xmlns:a16="http://schemas.microsoft.com/office/drawing/2014/main" id="{E740E28C-123C-42C1-BE6B-21EC27FB9F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9399" y="4560904"/>
            <a:ext cx="1838556" cy="1034188"/>
          </a:xfrm>
          <a:prstGeom prst="ellipse">
            <a:avLst/>
          </a:prstGeom>
          <a:ln>
            <a:noFill/>
          </a:ln>
          <a:effectLst>
            <a:softEdge rad="112500"/>
          </a:effectLst>
        </p:spPr>
      </p:pic>
      <p:pic>
        <p:nvPicPr>
          <p:cNvPr id="23" name="Picture 22">
            <a:extLst>
              <a:ext uri="{FF2B5EF4-FFF2-40B4-BE49-F238E27FC236}">
                <a16:creationId xmlns:a16="http://schemas.microsoft.com/office/drawing/2014/main" id="{50DAC79B-5D50-4382-8EBE-F0674432C632}"/>
              </a:ext>
            </a:extLst>
          </p:cNvPr>
          <p:cNvPicPr>
            <a:picLocks noChangeAspect="1"/>
          </p:cNvPicPr>
          <p:nvPr/>
        </p:nvPicPr>
        <p:blipFill rotWithShape="1">
          <a:blip r:embed="rId8">
            <a:extLst>
              <a:ext uri="{28A0092B-C50C-407E-A947-70E740481C1C}">
                <a14:useLocalDpi xmlns:a14="http://schemas.microsoft.com/office/drawing/2010/main" val="0"/>
              </a:ext>
            </a:extLst>
          </a:blip>
          <a:srcRect b="14682"/>
          <a:stretch/>
        </p:blipFill>
        <p:spPr>
          <a:xfrm>
            <a:off x="8354630" y="4070240"/>
            <a:ext cx="1965382" cy="1057462"/>
          </a:xfrm>
          <a:prstGeom prst="ellipse">
            <a:avLst/>
          </a:prstGeom>
          <a:ln>
            <a:noFill/>
          </a:ln>
          <a:effectLst>
            <a:softEdge rad="112500"/>
          </a:effectLst>
        </p:spPr>
      </p:pic>
      <p:pic>
        <p:nvPicPr>
          <p:cNvPr id="25" name="Picture 24">
            <a:extLst>
              <a:ext uri="{FF2B5EF4-FFF2-40B4-BE49-F238E27FC236}">
                <a16:creationId xmlns:a16="http://schemas.microsoft.com/office/drawing/2014/main" id="{712884CE-B44F-4072-AA96-2C22DCADFCBA}"/>
              </a:ext>
            </a:extLst>
          </p:cNvPr>
          <p:cNvPicPr>
            <a:picLocks noChangeAspect="1"/>
          </p:cNvPicPr>
          <p:nvPr/>
        </p:nvPicPr>
        <p:blipFill rotWithShape="1">
          <a:blip r:embed="rId9">
            <a:extLst>
              <a:ext uri="{28A0092B-C50C-407E-A947-70E740481C1C}">
                <a14:useLocalDpi xmlns:a14="http://schemas.microsoft.com/office/drawing/2010/main" val="0"/>
              </a:ext>
            </a:extLst>
          </a:blip>
          <a:srcRect l="25003" r="9475"/>
          <a:stretch/>
        </p:blipFill>
        <p:spPr>
          <a:xfrm>
            <a:off x="8511712" y="5240917"/>
            <a:ext cx="1415266" cy="1214400"/>
          </a:xfrm>
          <a:prstGeom prst="ellipse">
            <a:avLst/>
          </a:prstGeom>
          <a:ln>
            <a:noFill/>
          </a:ln>
          <a:effectLst>
            <a:softEdge rad="112500"/>
          </a:effectLst>
        </p:spPr>
      </p:pic>
      <p:pic>
        <p:nvPicPr>
          <p:cNvPr id="27" name="Picture 26">
            <a:extLst>
              <a:ext uri="{FF2B5EF4-FFF2-40B4-BE49-F238E27FC236}">
                <a16:creationId xmlns:a16="http://schemas.microsoft.com/office/drawing/2014/main" id="{85BE5EF7-B9D8-4F3E-AB83-6076753A1C72}"/>
              </a:ext>
            </a:extLst>
          </p:cNvPr>
          <p:cNvPicPr>
            <a:picLocks noChangeAspect="1"/>
          </p:cNvPicPr>
          <p:nvPr/>
        </p:nvPicPr>
        <p:blipFill rotWithShape="1">
          <a:blip r:embed="rId10">
            <a:extLst>
              <a:ext uri="{28A0092B-C50C-407E-A947-70E740481C1C}">
                <a14:useLocalDpi xmlns:a14="http://schemas.microsoft.com/office/drawing/2010/main" val="0"/>
              </a:ext>
            </a:extLst>
          </a:blip>
          <a:srcRect l="9314" r="9646"/>
          <a:stretch/>
        </p:blipFill>
        <p:spPr>
          <a:xfrm>
            <a:off x="10175702" y="4849817"/>
            <a:ext cx="1694081" cy="1392743"/>
          </a:xfrm>
          <a:prstGeom prst="ellipse">
            <a:avLst/>
          </a:prstGeom>
          <a:ln>
            <a:noFill/>
          </a:ln>
          <a:effectLst>
            <a:softEdge rad="112500"/>
          </a:effectLst>
        </p:spPr>
      </p:pic>
      <p:pic>
        <p:nvPicPr>
          <p:cNvPr id="29" name="Picture 28">
            <a:extLst>
              <a:ext uri="{FF2B5EF4-FFF2-40B4-BE49-F238E27FC236}">
                <a16:creationId xmlns:a16="http://schemas.microsoft.com/office/drawing/2014/main" id="{16FB31C4-47CD-42C4-A561-762F145FCBA3}"/>
              </a:ext>
            </a:extLst>
          </p:cNvPr>
          <p:cNvPicPr>
            <a:picLocks noChangeAspect="1"/>
          </p:cNvPicPr>
          <p:nvPr/>
        </p:nvPicPr>
        <p:blipFill rotWithShape="1">
          <a:blip r:embed="rId11">
            <a:extLst>
              <a:ext uri="{28A0092B-C50C-407E-A947-70E740481C1C}">
                <a14:useLocalDpi xmlns:a14="http://schemas.microsoft.com/office/drawing/2010/main" val="0"/>
              </a:ext>
            </a:extLst>
          </a:blip>
          <a:srcRect l="30356" r="14267"/>
          <a:stretch/>
        </p:blipFill>
        <p:spPr>
          <a:xfrm>
            <a:off x="10320012" y="3635202"/>
            <a:ext cx="1480102" cy="993999"/>
          </a:xfrm>
          <a:prstGeom prst="ellipse">
            <a:avLst/>
          </a:prstGeom>
          <a:ln>
            <a:noFill/>
          </a:ln>
          <a:effectLst>
            <a:softEdge rad="112500"/>
          </a:effectLst>
        </p:spPr>
      </p:pic>
    </p:spTree>
    <p:extLst>
      <p:ext uri="{BB962C8B-B14F-4D97-AF65-F5344CB8AC3E}">
        <p14:creationId xmlns:p14="http://schemas.microsoft.com/office/powerpoint/2010/main" val="56108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6122-9463-42C0-A009-5889AE5526C9}"/>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758F8005-F269-46F5-A3B2-D5C775BE9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50CCCDC2-F3A0-41E1-871E-617DD1D38B8F}"/>
              </a:ext>
            </a:extLst>
          </p:cNvPr>
          <p:cNvSpPr txBox="1"/>
          <p:nvPr/>
        </p:nvSpPr>
        <p:spPr>
          <a:xfrm>
            <a:off x="182880" y="870857"/>
            <a:ext cx="11686903" cy="461665"/>
          </a:xfrm>
          <a:prstGeom prst="rect">
            <a:avLst/>
          </a:prstGeom>
          <a:noFill/>
        </p:spPr>
        <p:txBody>
          <a:bodyPr wrap="square" rtlCol="0">
            <a:spAutoFit/>
          </a:bodyPr>
          <a:lstStyle/>
          <a:p>
            <a:pPr marL="457200" indent="-457200">
              <a:buAutoNum type="arabicPeriod"/>
            </a:pPr>
            <a:r>
              <a:rPr lang="en-US" sz="2400" b="1" dirty="0"/>
              <a:t>What is a network?</a:t>
            </a:r>
            <a:endParaRPr lang="en-US" sz="2400" b="1" i="1" dirty="0"/>
          </a:p>
        </p:txBody>
      </p:sp>
      <p:sp>
        <p:nvSpPr>
          <p:cNvPr id="11" name="Oval 10">
            <a:extLst>
              <a:ext uri="{FF2B5EF4-FFF2-40B4-BE49-F238E27FC236}">
                <a16:creationId xmlns:a16="http://schemas.microsoft.com/office/drawing/2014/main" id="{A185C67E-BAEF-4192-97C8-31E70F673A47}"/>
              </a:ext>
            </a:extLst>
          </p:cNvPr>
          <p:cNvSpPr/>
          <p:nvPr/>
        </p:nvSpPr>
        <p:spPr>
          <a:xfrm>
            <a:off x="1428206" y="4851222"/>
            <a:ext cx="644434" cy="64443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Straight Connector 11">
            <a:extLst>
              <a:ext uri="{FF2B5EF4-FFF2-40B4-BE49-F238E27FC236}">
                <a16:creationId xmlns:a16="http://schemas.microsoft.com/office/drawing/2014/main" id="{4DDAE635-45C8-4673-8D26-0DB688F456CB}"/>
              </a:ext>
            </a:extLst>
          </p:cNvPr>
          <p:cNvCxnSpPr/>
          <p:nvPr/>
        </p:nvCxnSpPr>
        <p:spPr>
          <a:xfrm>
            <a:off x="2072640" y="5164730"/>
            <a:ext cx="325700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F5A9A42-CFE9-467C-8F2E-650062044567}"/>
              </a:ext>
            </a:extLst>
          </p:cNvPr>
          <p:cNvSpPr/>
          <p:nvPr/>
        </p:nvSpPr>
        <p:spPr>
          <a:xfrm>
            <a:off x="5268685" y="4851222"/>
            <a:ext cx="644434" cy="64443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Picture 13">
            <a:extLst>
              <a:ext uri="{FF2B5EF4-FFF2-40B4-BE49-F238E27FC236}">
                <a16:creationId xmlns:a16="http://schemas.microsoft.com/office/drawing/2014/main" id="{9872978A-CE86-4C4A-982D-92BD7CCAFE0F}"/>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828" y="1889657"/>
            <a:ext cx="1057012" cy="1171408"/>
          </a:xfrm>
          <a:prstGeom prst="rect">
            <a:avLst/>
          </a:prstGeom>
        </p:spPr>
      </p:pic>
      <p:cxnSp>
        <p:nvCxnSpPr>
          <p:cNvPr id="15" name="Straight Connector 14">
            <a:extLst>
              <a:ext uri="{FF2B5EF4-FFF2-40B4-BE49-F238E27FC236}">
                <a16:creationId xmlns:a16="http://schemas.microsoft.com/office/drawing/2014/main" id="{1B9531BB-14DF-4BAC-975C-5E680DC024BA}"/>
              </a:ext>
            </a:extLst>
          </p:cNvPr>
          <p:cNvCxnSpPr/>
          <p:nvPr/>
        </p:nvCxnSpPr>
        <p:spPr>
          <a:xfrm>
            <a:off x="2046516" y="2475361"/>
            <a:ext cx="325700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60110D4-927A-47A0-9681-D0A75646F7B2}"/>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64483" y="1889657"/>
            <a:ext cx="1057012" cy="1171408"/>
          </a:xfrm>
          <a:prstGeom prst="rect">
            <a:avLst/>
          </a:prstGeom>
        </p:spPr>
      </p:pic>
      <p:sp>
        <p:nvSpPr>
          <p:cNvPr id="17" name="Arrow: Striped Right 16">
            <a:extLst>
              <a:ext uri="{FF2B5EF4-FFF2-40B4-BE49-F238E27FC236}">
                <a16:creationId xmlns:a16="http://schemas.microsoft.com/office/drawing/2014/main" id="{D46BD233-2CB4-4508-951B-D18C576565E7}"/>
              </a:ext>
            </a:extLst>
          </p:cNvPr>
          <p:cNvSpPr/>
          <p:nvPr/>
        </p:nvSpPr>
        <p:spPr>
          <a:xfrm rot="5400000">
            <a:off x="2810692" y="3519543"/>
            <a:ext cx="1728651" cy="601006"/>
          </a:xfrm>
          <a:prstGeom prst="stripedRightArrow">
            <a:avLst>
              <a:gd name="adj1" fmla="val 47748"/>
              <a:gd name="adj2" fmla="val 50000"/>
            </a:avLst>
          </a:prstGeom>
          <a:solidFill>
            <a:schemeClr val="accent6">
              <a:lumMod val="20000"/>
              <a:lumOff val="8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Arrow: Striped Right 17">
            <a:extLst>
              <a:ext uri="{FF2B5EF4-FFF2-40B4-BE49-F238E27FC236}">
                <a16:creationId xmlns:a16="http://schemas.microsoft.com/office/drawing/2014/main" id="{4BC8FCE5-FECF-4A5B-B287-B35595D8158A}"/>
              </a:ext>
            </a:extLst>
          </p:cNvPr>
          <p:cNvSpPr/>
          <p:nvPr/>
        </p:nvSpPr>
        <p:spPr>
          <a:xfrm>
            <a:off x="5892989" y="3618200"/>
            <a:ext cx="2456684" cy="601006"/>
          </a:xfrm>
          <a:prstGeom prst="stripedRightArrow">
            <a:avLst>
              <a:gd name="adj1" fmla="val 47748"/>
              <a:gd name="adj2" fmla="val 50000"/>
            </a:avLst>
          </a:prstGeom>
          <a:solidFill>
            <a:schemeClr val="accent6">
              <a:lumMod val="20000"/>
              <a:lumOff val="8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extLst>
              <a:ext uri="{FF2B5EF4-FFF2-40B4-BE49-F238E27FC236}">
                <a16:creationId xmlns:a16="http://schemas.microsoft.com/office/drawing/2014/main" id="{A4BE6D18-E577-4BF5-A8FB-98A3511C7C47}"/>
              </a:ext>
            </a:extLst>
          </p:cNvPr>
          <p:cNvSpPr/>
          <p:nvPr/>
        </p:nvSpPr>
        <p:spPr>
          <a:xfrm>
            <a:off x="10551015" y="1142529"/>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 name="Group 4">
            <a:extLst>
              <a:ext uri="{FF2B5EF4-FFF2-40B4-BE49-F238E27FC236}">
                <a16:creationId xmlns:a16="http://schemas.microsoft.com/office/drawing/2014/main" id="{A5CB871D-A217-4514-B393-28F6BD9195CB}"/>
              </a:ext>
            </a:extLst>
          </p:cNvPr>
          <p:cNvGrpSpPr/>
          <p:nvPr/>
        </p:nvGrpSpPr>
        <p:grpSpPr>
          <a:xfrm>
            <a:off x="9277162" y="2195066"/>
            <a:ext cx="1788767" cy="3083888"/>
            <a:chOff x="9277162" y="2195066"/>
            <a:chExt cx="1788767" cy="3083888"/>
          </a:xfrm>
        </p:grpSpPr>
        <p:cxnSp>
          <p:nvCxnSpPr>
            <p:cNvPr id="19" name="Straight Connector 18">
              <a:extLst>
                <a:ext uri="{FF2B5EF4-FFF2-40B4-BE49-F238E27FC236}">
                  <a16:creationId xmlns:a16="http://schemas.microsoft.com/office/drawing/2014/main" id="{F2F78BB8-6289-4D3E-8165-DCDEA496B9EC}"/>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1E681B85-1FCB-470E-A8E2-DB2D1D424A82}"/>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848C2969-CAD5-4861-AA2E-AF5AE74E699F}"/>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Oval 22">
              <a:extLst>
                <a:ext uri="{FF2B5EF4-FFF2-40B4-BE49-F238E27FC236}">
                  <a16:creationId xmlns:a16="http://schemas.microsoft.com/office/drawing/2014/main" id="{37E3681C-32E9-4BF2-A3CD-ECA4340BFDD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Oval 23">
              <a:extLst>
                <a:ext uri="{FF2B5EF4-FFF2-40B4-BE49-F238E27FC236}">
                  <a16:creationId xmlns:a16="http://schemas.microsoft.com/office/drawing/2014/main" id="{37447CD9-7CE5-4DFA-B7AD-BA1DDD54459C}"/>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extLst>
                <a:ext uri="{FF2B5EF4-FFF2-40B4-BE49-F238E27FC236}">
                  <a16:creationId xmlns:a16="http://schemas.microsoft.com/office/drawing/2014/main" id="{51D7DD46-7CDC-49CF-923C-2E1C22C94253}"/>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extLst>
                <a:ext uri="{FF2B5EF4-FFF2-40B4-BE49-F238E27FC236}">
                  <a16:creationId xmlns:a16="http://schemas.microsoft.com/office/drawing/2014/main" id="{EBBA2B69-F1EB-48D2-983E-36E0AA973BA7}"/>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extLst>
                <a:ext uri="{FF2B5EF4-FFF2-40B4-BE49-F238E27FC236}">
                  <a16:creationId xmlns:a16="http://schemas.microsoft.com/office/drawing/2014/main" id="{07B30000-B3FF-4C98-95BC-7C058094DF96}"/>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extLst>
                <a:ext uri="{FF2B5EF4-FFF2-40B4-BE49-F238E27FC236}">
                  <a16:creationId xmlns:a16="http://schemas.microsoft.com/office/drawing/2014/main" id="{7708FF62-B636-497C-A0A2-95746DF8203D}"/>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0" name="Straight Connector 29">
              <a:extLst>
                <a:ext uri="{FF2B5EF4-FFF2-40B4-BE49-F238E27FC236}">
                  <a16:creationId xmlns:a16="http://schemas.microsoft.com/office/drawing/2014/main" id="{8FE6E072-B544-496A-B830-5A2357B24E90}"/>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E2ACB2F-9D11-4564-ADF8-101442D69B2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241BF85-69B6-4B13-9FE7-C171D50E5FBD}"/>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B13EFA3-9225-4A23-AADC-7EE235D804FA}"/>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7830AA-68AE-42FA-B173-A7E00ADB99DE}"/>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C8FAD5A-18E3-4708-A325-8EF77B07E858}"/>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2786C22-8572-480E-A5EC-99DF349DCC24}"/>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1102771-F264-4A17-853B-1A5BCC7E51B7}"/>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C48DE5-9211-4F08-912D-A0335EDC8973}"/>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77769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C46122-9463-42C0-A009-5889AE5526C9}"/>
              </a:ext>
            </a:extLst>
          </p:cNvPr>
          <p:cNvSpPr txBox="1"/>
          <p:nvPr/>
        </p:nvSpPr>
        <p:spPr>
          <a:xfrm>
            <a:off x="0" y="0"/>
            <a:ext cx="12192000" cy="553998"/>
          </a:xfrm>
          <a:prstGeom prst="rect">
            <a:avLst/>
          </a:prstGeom>
          <a:solidFill>
            <a:schemeClr val="tx1">
              <a:lumMod val="75000"/>
              <a:lumOff val="25000"/>
            </a:schemeClr>
          </a:solidFill>
        </p:spPr>
        <p:txBody>
          <a:bodyPr wrap="square" rtlCol="0">
            <a:spAutoFit/>
          </a:bodyPr>
          <a:lstStyle/>
          <a:p>
            <a:r>
              <a:rPr lang="en-US" sz="3000" b="1" dirty="0">
                <a:solidFill>
                  <a:schemeClr val="accent4">
                    <a:lumMod val="60000"/>
                    <a:lumOff val="40000"/>
                  </a:schemeClr>
                </a:solidFill>
              </a:rPr>
              <a:t>CEFE SOCIAL NETWORKS COURSE</a:t>
            </a:r>
            <a:endParaRPr lang="fr-FR" sz="3000" b="1" dirty="0">
              <a:solidFill>
                <a:schemeClr val="accent4">
                  <a:lumMod val="60000"/>
                  <a:lumOff val="40000"/>
                </a:schemeClr>
              </a:solidFill>
            </a:endParaRPr>
          </a:p>
        </p:txBody>
      </p:sp>
      <p:pic>
        <p:nvPicPr>
          <p:cNvPr id="3" name="Picture 2" descr="Logo&#10;&#10;Description automatically generated">
            <a:extLst>
              <a:ext uri="{FF2B5EF4-FFF2-40B4-BE49-F238E27FC236}">
                <a16:creationId xmlns:a16="http://schemas.microsoft.com/office/drawing/2014/main" id="{758F8005-F269-46F5-A3B2-D5C775BE9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777" y="61588"/>
            <a:ext cx="444138" cy="430822"/>
          </a:xfrm>
          <a:prstGeom prst="rect">
            <a:avLst/>
          </a:prstGeom>
        </p:spPr>
      </p:pic>
      <p:sp>
        <p:nvSpPr>
          <p:cNvPr id="4" name="TextBox 3">
            <a:extLst>
              <a:ext uri="{FF2B5EF4-FFF2-40B4-BE49-F238E27FC236}">
                <a16:creationId xmlns:a16="http://schemas.microsoft.com/office/drawing/2014/main" id="{50CCCDC2-F3A0-41E1-871E-617DD1D38B8F}"/>
              </a:ext>
            </a:extLst>
          </p:cNvPr>
          <p:cNvSpPr txBox="1"/>
          <p:nvPr/>
        </p:nvSpPr>
        <p:spPr>
          <a:xfrm>
            <a:off x="182880" y="870857"/>
            <a:ext cx="11686903" cy="461665"/>
          </a:xfrm>
          <a:prstGeom prst="rect">
            <a:avLst/>
          </a:prstGeom>
          <a:noFill/>
        </p:spPr>
        <p:txBody>
          <a:bodyPr wrap="square" rtlCol="0">
            <a:spAutoFit/>
          </a:bodyPr>
          <a:lstStyle/>
          <a:p>
            <a:pPr marL="457200" indent="-457200">
              <a:buAutoNum type="arabicPeriod"/>
            </a:pPr>
            <a:r>
              <a:rPr lang="en-US" sz="2400" b="1" dirty="0"/>
              <a:t>What is a network?</a:t>
            </a:r>
            <a:endParaRPr lang="en-US" sz="2400" b="1" i="1" dirty="0"/>
          </a:p>
        </p:txBody>
      </p:sp>
      <p:sp>
        <p:nvSpPr>
          <p:cNvPr id="11" name="Oval 10">
            <a:extLst>
              <a:ext uri="{FF2B5EF4-FFF2-40B4-BE49-F238E27FC236}">
                <a16:creationId xmlns:a16="http://schemas.microsoft.com/office/drawing/2014/main" id="{A185C67E-BAEF-4192-97C8-31E70F673A47}"/>
              </a:ext>
            </a:extLst>
          </p:cNvPr>
          <p:cNvSpPr/>
          <p:nvPr/>
        </p:nvSpPr>
        <p:spPr>
          <a:xfrm>
            <a:off x="1428206" y="4851222"/>
            <a:ext cx="644434" cy="64443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Straight Connector 11">
            <a:extLst>
              <a:ext uri="{FF2B5EF4-FFF2-40B4-BE49-F238E27FC236}">
                <a16:creationId xmlns:a16="http://schemas.microsoft.com/office/drawing/2014/main" id="{4DDAE635-45C8-4673-8D26-0DB688F456CB}"/>
              </a:ext>
            </a:extLst>
          </p:cNvPr>
          <p:cNvCxnSpPr/>
          <p:nvPr/>
        </p:nvCxnSpPr>
        <p:spPr>
          <a:xfrm>
            <a:off x="2072640" y="5164730"/>
            <a:ext cx="325700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F5A9A42-CFE9-467C-8F2E-650062044567}"/>
              </a:ext>
            </a:extLst>
          </p:cNvPr>
          <p:cNvSpPr/>
          <p:nvPr/>
        </p:nvSpPr>
        <p:spPr>
          <a:xfrm>
            <a:off x="5268685" y="4851222"/>
            <a:ext cx="644434" cy="64443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Picture 13">
            <a:extLst>
              <a:ext uri="{FF2B5EF4-FFF2-40B4-BE49-F238E27FC236}">
                <a16:creationId xmlns:a16="http://schemas.microsoft.com/office/drawing/2014/main" id="{9872978A-CE86-4C4A-982D-92BD7CCAFE0F}"/>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828" y="1889657"/>
            <a:ext cx="1057012" cy="1171408"/>
          </a:xfrm>
          <a:prstGeom prst="rect">
            <a:avLst/>
          </a:prstGeom>
        </p:spPr>
      </p:pic>
      <p:cxnSp>
        <p:nvCxnSpPr>
          <p:cNvPr id="15" name="Straight Connector 14">
            <a:extLst>
              <a:ext uri="{FF2B5EF4-FFF2-40B4-BE49-F238E27FC236}">
                <a16:creationId xmlns:a16="http://schemas.microsoft.com/office/drawing/2014/main" id="{1B9531BB-14DF-4BAC-975C-5E680DC024BA}"/>
              </a:ext>
            </a:extLst>
          </p:cNvPr>
          <p:cNvCxnSpPr/>
          <p:nvPr/>
        </p:nvCxnSpPr>
        <p:spPr>
          <a:xfrm>
            <a:off x="2046516" y="2475361"/>
            <a:ext cx="325700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60110D4-927A-47A0-9681-D0A75646F7B2}"/>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64483" y="1889657"/>
            <a:ext cx="1057012" cy="1171408"/>
          </a:xfrm>
          <a:prstGeom prst="rect">
            <a:avLst/>
          </a:prstGeom>
        </p:spPr>
      </p:pic>
      <p:sp>
        <p:nvSpPr>
          <p:cNvPr id="17" name="Arrow: Striped Right 16">
            <a:extLst>
              <a:ext uri="{FF2B5EF4-FFF2-40B4-BE49-F238E27FC236}">
                <a16:creationId xmlns:a16="http://schemas.microsoft.com/office/drawing/2014/main" id="{D46BD233-2CB4-4508-951B-D18C576565E7}"/>
              </a:ext>
            </a:extLst>
          </p:cNvPr>
          <p:cNvSpPr/>
          <p:nvPr/>
        </p:nvSpPr>
        <p:spPr>
          <a:xfrm rot="5400000">
            <a:off x="2810692" y="3519543"/>
            <a:ext cx="1728651" cy="601006"/>
          </a:xfrm>
          <a:prstGeom prst="stripedRightArrow">
            <a:avLst>
              <a:gd name="adj1" fmla="val 47748"/>
              <a:gd name="adj2" fmla="val 50000"/>
            </a:avLst>
          </a:prstGeom>
          <a:solidFill>
            <a:schemeClr val="accent6">
              <a:lumMod val="20000"/>
              <a:lumOff val="8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Arrow: Striped Right 17">
            <a:extLst>
              <a:ext uri="{FF2B5EF4-FFF2-40B4-BE49-F238E27FC236}">
                <a16:creationId xmlns:a16="http://schemas.microsoft.com/office/drawing/2014/main" id="{4BC8FCE5-FECF-4A5B-B287-B35595D8158A}"/>
              </a:ext>
            </a:extLst>
          </p:cNvPr>
          <p:cNvSpPr/>
          <p:nvPr/>
        </p:nvSpPr>
        <p:spPr>
          <a:xfrm>
            <a:off x="5892989" y="3618200"/>
            <a:ext cx="2456684" cy="601006"/>
          </a:xfrm>
          <a:prstGeom prst="stripedRightArrow">
            <a:avLst>
              <a:gd name="adj1" fmla="val 47748"/>
              <a:gd name="adj2" fmla="val 50000"/>
            </a:avLst>
          </a:prstGeom>
          <a:solidFill>
            <a:schemeClr val="accent6">
              <a:lumMod val="20000"/>
              <a:lumOff val="8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Straight Connector 18">
            <a:extLst>
              <a:ext uri="{FF2B5EF4-FFF2-40B4-BE49-F238E27FC236}">
                <a16:creationId xmlns:a16="http://schemas.microsoft.com/office/drawing/2014/main" id="{F2F78BB8-6289-4D3E-8165-DCDEA496B9EC}"/>
              </a:ext>
            </a:extLst>
          </p:cNvPr>
          <p:cNvCxnSpPr>
            <a:cxnSpLocks/>
          </p:cNvCxnSpPr>
          <p:nvPr/>
        </p:nvCxnSpPr>
        <p:spPr>
          <a:xfrm>
            <a:off x="9448800" y="3146585"/>
            <a:ext cx="13626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1E681B85-1FCB-470E-A8E2-DB2D1D424A82}"/>
              </a:ext>
            </a:extLst>
          </p:cNvPr>
          <p:cNvSpPr/>
          <p:nvPr/>
        </p:nvSpPr>
        <p:spPr>
          <a:xfrm>
            <a:off x="9277162"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848C2969-CAD5-4861-AA2E-AF5AE74E699F}"/>
              </a:ext>
            </a:extLst>
          </p:cNvPr>
          <p:cNvSpPr/>
          <p:nvPr/>
        </p:nvSpPr>
        <p:spPr>
          <a:xfrm>
            <a:off x="10722653" y="29772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Oval 22">
            <a:extLst>
              <a:ext uri="{FF2B5EF4-FFF2-40B4-BE49-F238E27FC236}">
                <a16:creationId xmlns:a16="http://schemas.microsoft.com/office/drawing/2014/main" id="{37E3681C-32E9-4BF2-A3CD-ECA4340BFDDE}"/>
              </a:ext>
            </a:extLst>
          </p:cNvPr>
          <p:cNvSpPr/>
          <p:nvPr/>
        </p:nvSpPr>
        <p:spPr>
          <a:xfrm>
            <a:off x="9769130" y="3580114"/>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Oval 23">
            <a:extLst>
              <a:ext uri="{FF2B5EF4-FFF2-40B4-BE49-F238E27FC236}">
                <a16:creationId xmlns:a16="http://schemas.microsoft.com/office/drawing/2014/main" id="{37447CD9-7CE5-4DFA-B7AD-BA1DDD54459C}"/>
              </a:ext>
            </a:extLst>
          </p:cNvPr>
          <p:cNvSpPr/>
          <p:nvPr/>
        </p:nvSpPr>
        <p:spPr>
          <a:xfrm>
            <a:off x="10379377" y="383223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extLst>
              <a:ext uri="{FF2B5EF4-FFF2-40B4-BE49-F238E27FC236}">
                <a16:creationId xmlns:a16="http://schemas.microsoft.com/office/drawing/2014/main" id="{51D7DD46-7CDC-49CF-923C-2E1C22C94253}"/>
              </a:ext>
            </a:extLst>
          </p:cNvPr>
          <p:cNvSpPr/>
          <p:nvPr/>
        </p:nvSpPr>
        <p:spPr>
          <a:xfrm>
            <a:off x="9786837" y="4185280"/>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Oval 25">
            <a:extLst>
              <a:ext uri="{FF2B5EF4-FFF2-40B4-BE49-F238E27FC236}">
                <a16:creationId xmlns:a16="http://schemas.microsoft.com/office/drawing/2014/main" id="{EBBA2B69-F1EB-48D2-983E-36E0AA973BA7}"/>
              </a:ext>
            </a:extLst>
          </p:cNvPr>
          <p:cNvSpPr/>
          <p:nvPr/>
        </p:nvSpPr>
        <p:spPr>
          <a:xfrm>
            <a:off x="10207739" y="4935678"/>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Oval 26">
            <a:extLst>
              <a:ext uri="{FF2B5EF4-FFF2-40B4-BE49-F238E27FC236}">
                <a16:creationId xmlns:a16="http://schemas.microsoft.com/office/drawing/2014/main" id="{07B30000-B3FF-4C98-95BC-7C058094DF96}"/>
              </a:ext>
            </a:extLst>
          </p:cNvPr>
          <p:cNvSpPr/>
          <p:nvPr/>
        </p:nvSpPr>
        <p:spPr>
          <a:xfrm>
            <a:off x="9714895" y="2196423"/>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val 27">
            <a:extLst>
              <a:ext uri="{FF2B5EF4-FFF2-40B4-BE49-F238E27FC236}">
                <a16:creationId xmlns:a16="http://schemas.microsoft.com/office/drawing/2014/main" id="{7708FF62-B636-497C-A0A2-95746DF8203D}"/>
              </a:ext>
            </a:extLst>
          </p:cNvPr>
          <p:cNvSpPr/>
          <p:nvPr/>
        </p:nvSpPr>
        <p:spPr>
          <a:xfrm>
            <a:off x="10462871" y="2195066"/>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extLst>
              <a:ext uri="{FF2B5EF4-FFF2-40B4-BE49-F238E27FC236}">
                <a16:creationId xmlns:a16="http://schemas.microsoft.com/office/drawing/2014/main" id="{A4BE6D18-E577-4BF5-A8FB-98A3511C7C47}"/>
              </a:ext>
            </a:extLst>
          </p:cNvPr>
          <p:cNvSpPr/>
          <p:nvPr/>
        </p:nvSpPr>
        <p:spPr>
          <a:xfrm>
            <a:off x="10551015" y="1142529"/>
            <a:ext cx="343276" cy="343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0" name="Straight Connector 29">
            <a:extLst>
              <a:ext uri="{FF2B5EF4-FFF2-40B4-BE49-F238E27FC236}">
                <a16:creationId xmlns:a16="http://schemas.microsoft.com/office/drawing/2014/main" id="{8FE6E072-B544-496A-B830-5A2357B24E90}"/>
              </a:ext>
            </a:extLst>
          </p:cNvPr>
          <p:cNvCxnSpPr>
            <a:cxnSpLocks/>
          </p:cNvCxnSpPr>
          <p:nvPr/>
        </p:nvCxnSpPr>
        <p:spPr>
          <a:xfrm flipV="1">
            <a:off x="9448800" y="2381719"/>
            <a:ext cx="437733" cy="7648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E2ACB2F-9D11-4564-ADF8-101442D69B2B}"/>
              </a:ext>
            </a:extLst>
          </p:cNvPr>
          <p:cNvCxnSpPr>
            <a:cxnSpLocks/>
          </p:cNvCxnSpPr>
          <p:nvPr/>
        </p:nvCxnSpPr>
        <p:spPr>
          <a:xfrm flipH="1" flipV="1">
            <a:off x="9886533" y="2366705"/>
            <a:ext cx="747976" cy="10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241BF85-69B6-4B13-9FE7-C171D50E5FBD}"/>
              </a:ext>
            </a:extLst>
          </p:cNvPr>
          <p:cNvCxnSpPr>
            <a:cxnSpLocks/>
          </p:cNvCxnSpPr>
          <p:nvPr/>
        </p:nvCxnSpPr>
        <p:spPr>
          <a:xfrm>
            <a:off x="10634509" y="2381719"/>
            <a:ext cx="259782" cy="783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B13EFA3-9225-4A23-AADC-7EE235D804FA}"/>
              </a:ext>
            </a:extLst>
          </p:cNvPr>
          <p:cNvCxnSpPr>
            <a:cxnSpLocks/>
          </p:cNvCxnSpPr>
          <p:nvPr/>
        </p:nvCxnSpPr>
        <p:spPr>
          <a:xfrm>
            <a:off x="9448800" y="3164870"/>
            <a:ext cx="491968" cy="606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7830AA-68AE-42FA-B173-A7E00ADB99DE}"/>
              </a:ext>
            </a:extLst>
          </p:cNvPr>
          <p:cNvCxnSpPr>
            <a:cxnSpLocks/>
          </p:cNvCxnSpPr>
          <p:nvPr/>
        </p:nvCxnSpPr>
        <p:spPr>
          <a:xfrm>
            <a:off x="9940768" y="3771756"/>
            <a:ext cx="17707" cy="585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C8FAD5A-18E3-4708-A325-8EF77B07E858}"/>
              </a:ext>
            </a:extLst>
          </p:cNvPr>
          <p:cNvCxnSpPr>
            <a:cxnSpLocks/>
          </p:cNvCxnSpPr>
          <p:nvPr/>
        </p:nvCxnSpPr>
        <p:spPr>
          <a:xfrm>
            <a:off x="9958475" y="3748551"/>
            <a:ext cx="592540" cy="2553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2786C22-8572-480E-A5EC-99DF349DCC24}"/>
              </a:ext>
            </a:extLst>
          </p:cNvPr>
          <p:cNvCxnSpPr>
            <a:cxnSpLocks/>
          </p:cNvCxnSpPr>
          <p:nvPr/>
        </p:nvCxnSpPr>
        <p:spPr>
          <a:xfrm flipV="1">
            <a:off x="9969302" y="4003871"/>
            <a:ext cx="581713" cy="3530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1102771-F264-4A17-853B-1A5BCC7E51B7}"/>
              </a:ext>
            </a:extLst>
          </p:cNvPr>
          <p:cNvCxnSpPr>
            <a:cxnSpLocks/>
          </p:cNvCxnSpPr>
          <p:nvPr/>
        </p:nvCxnSpPr>
        <p:spPr>
          <a:xfrm>
            <a:off x="9969302" y="4379070"/>
            <a:ext cx="427782" cy="7282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C48DE5-9211-4F08-912D-A0335EDC8973}"/>
              </a:ext>
            </a:extLst>
          </p:cNvPr>
          <p:cNvCxnSpPr>
            <a:cxnSpLocks/>
          </p:cNvCxnSpPr>
          <p:nvPr/>
        </p:nvCxnSpPr>
        <p:spPr>
          <a:xfrm>
            <a:off x="9886533" y="2366704"/>
            <a:ext cx="664482" cy="16371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66A73D1-F718-4EDA-A15C-463111E21982}"/>
              </a:ext>
            </a:extLst>
          </p:cNvPr>
          <p:cNvSpPr txBox="1"/>
          <p:nvPr/>
        </p:nvSpPr>
        <p:spPr>
          <a:xfrm>
            <a:off x="6363855" y="5673048"/>
            <a:ext cx="5505928" cy="830997"/>
          </a:xfrm>
          <a:prstGeom prst="rect">
            <a:avLst/>
          </a:prstGeom>
          <a:noFill/>
        </p:spPr>
        <p:txBody>
          <a:bodyPr wrap="square">
            <a:spAutoFit/>
          </a:bodyPr>
          <a:lstStyle/>
          <a:p>
            <a:pPr algn="r"/>
            <a:r>
              <a:rPr lang="en-US" sz="2400" dirty="0"/>
              <a:t>Networks help link individual </a:t>
            </a:r>
            <a:r>
              <a:rPr lang="en-US" sz="2400" dirty="0" err="1"/>
              <a:t>behaviours</a:t>
            </a:r>
            <a:r>
              <a:rPr lang="en-US" sz="2400" dirty="0"/>
              <a:t> to population patterns</a:t>
            </a:r>
            <a:endParaRPr lang="fr-FR" sz="2400" dirty="0"/>
          </a:p>
        </p:txBody>
      </p:sp>
    </p:spTree>
    <p:extLst>
      <p:ext uri="{BB962C8B-B14F-4D97-AF65-F5344CB8AC3E}">
        <p14:creationId xmlns:p14="http://schemas.microsoft.com/office/powerpoint/2010/main" val="39513723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2234</TotalTime>
  <Words>3537</Words>
  <Application>Microsoft Office PowerPoint</Application>
  <PresentationFormat>Widescreen</PresentationFormat>
  <Paragraphs>1661</Paragraphs>
  <Slides>57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dc:creator>
  <cp:lastModifiedBy>Matthew Silk</cp:lastModifiedBy>
  <cp:revision>43</cp:revision>
  <dcterms:created xsi:type="dcterms:W3CDTF">2023-03-06T09:50:44Z</dcterms:created>
  <dcterms:modified xsi:type="dcterms:W3CDTF">2023-03-29T09:15:57Z</dcterms:modified>
</cp:coreProperties>
</file>